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2" r:id="rId2"/>
    <p:sldId id="256" r:id="rId3"/>
    <p:sldId id="259" r:id="rId4"/>
    <p:sldId id="261" r:id="rId5"/>
    <p:sldId id="268" r:id="rId6"/>
    <p:sldId id="263" r:id="rId7"/>
    <p:sldId id="262" r:id="rId8"/>
    <p:sldId id="258" r:id="rId9"/>
    <p:sldId id="265" r:id="rId10"/>
    <p:sldId id="257" r:id="rId11"/>
    <p:sldId id="269" r:id="rId12"/>
    <p:sldId id="271" r:id="rId13"/>
    <p:sldId id="266" r:id="rId14"/>
    <p:sldId id="273" r:id="rId15"/>
    <p:sldId id="274" r:id="rId16"/>
    <p:sldId id="275" r:id="rId17"/>
    <p:sldId id="267" r:id="rId18"/>
    <p:sldId id="270"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9" d="100"/>
          <a:sy n="79" d="100"/>
        </p:scale>
        <p:origin x="-149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43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04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8C7D704-404E-4A1D-96F1-74A01A0BA88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B92B9350-B70C-4773-9B51-BCE2D4A53AB2}" type="slidenum">
              <a:rPr lang="en-US"/>
              <a:pPr/>
              <a:t>12</a:t>
            </a:fld>
            <a:endParaRPr lang="en-US"/>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261D93BA-76F6-4FFF-818C-B097456DDD66}" type="slidenum">
              <a:rPr lang="en-US"/>
              <a:pPr/>
              <a:t>13</a:t>
            </a:fld>
            <a:endParaRPr lang="en-US"/>
          </a:p>
        </p:txBody>
      </p:sp>
      <p:sp>
        <p:nvSpPr>
          <p:cNvPr id="22531" name="Rectangle 2"/>
          <p:cNvSpPr>
            <a:spLocks noRo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214D6E-A794-4A12-B132-328E9C2A543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4BDA3C-AF12-4D38-9361-446EDE5CB2C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80CFF1-4C24-4B50-8370-036658C7FE5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3CA2E5-605E-4E21-A4AC-D587E76ED77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41D98A7-5190-46FF-B7A6-1608552E88A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75CFDCD-32A8-4D96-9676-6035D3FADC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E3D2391-1C66-4317-AB1E-DFC9A63140E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314ED0-95B9-403E-82EB-0DA8B6A234D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14C4F00-B02B-48E8-868C-B3E1081ACA5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0165ED-BD55-4546-9CD6-BE43251E74A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222005-1AD4-4EAF-A61A-F4902E015AF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EDC8A9F-07AC-4E6A-AE50-E2A34A5EBB9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398DF30-0D8D-4D81-B7F5-5FB3A8F3B3CE}"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E99DFF8B-FC2D-4EB3-84CB-61DB8C8A8A0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5F57919-E539-4C57-BD2A-EB8D66042A6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mailto:louis-schwartz@us.army.mil"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www.mfo.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wmf"/><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wmf"/><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hyperlink" Target="https://www.mc4.army.mil/" TargetMode="External"/><Relationship Id="rId2" Type="http://schemas.openxmlformats.org/officeDocument/2006/relationships/hyperlink" Target="http://www.tricare.mil/" TargetMode="External"/><Relationship Id="rId1" Type="http://schemas.openxmlformats.org/officeDocument/2006/relationships/slideLayout" Target="../slideLayouts/slideLayout2.xml"/><Relationship Id="rId5" Type="http://schemas.openxmlformats.org/officeDocument/2006/relationships/hyperlink" Target="http://www.atlantapets.org/" TargetMode="External"/><Relationship Id="rId4" Type="http://schemas.openxmlformats.org/officeDocument/2006/relationships/hyperlink" Target="http://medicalservicecorps.amedd.army.mil/70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pic>
        <p:nvPicPr>
          <p:cNvPr id="2050" name="Picture 6" descr="P9050134"/>
          <p:cNvPicPr>
            <a:picLocks noGrp="1" noChangeAspect="1" noChangeArrowheads="1"/>
          </p:cNvPicPr>
          <p:nvPr>
            <p:ph/>
          </p:nvPr>
        </p:nvPicPr>
        <p:blipFill>
          <a:blip r:embed="rId2" cstate="print"/>
          <a:srcRect/>
          <a:stretch>
            <a:fillRect/>
          </a:stretch>
        </p:blipFill>
        <p:spPr>
          <a:xfrm>
            <a:off x="669925" y="274638"/>
            <a:ext cx="7802563" cy="5851525"/>
          </a:xfrm>
          <a:ln w="76200" cmpd="tri">
            <a:solidFill>
              <a:srgbClr val="000000"/>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smtClean="0"/>
              <a:t>The Military Health System</a:t>
            </a:r>
            <a:br>
              <a:rPr lang="en-US" smtClean="0"/>
            </a:br>
            <a:r>
              <a:rPr lang="en-US" sz="3200" i="1" smtClean="0">
                <a:effectLst>
                  <a:outerShdw blurRad="38100" dist="38100" dir="2700000" algn="tl">
                    <a:srgbClr val="C0C0C0"/>
                  </a:outerShdw>
                </a:effectLst>
              </a:rPr>
              <a:t>“My little slice of the pie”</a:t>
            </a:r>
          </a:p>
        </p:txBody>
      </p:sp>
      <p:sp>
        <p:nvSpPr>
          <p:cNvPr id="2051" name="Rectangle 3"/>
          <p:cNvSpPr>
            <a:spLocks noGrp="1" noChangeArrowheads="1"/>
          </p:cNvSpPr>
          <p:nvPr>
            <p:ph type="subTitle" idx="1"/>
          </p:nvPr>
        </p:nvSpPr>
        <p:spPr/>
        <p:txBody>
          <a:bodyPr/>
          <a:lstStyle/>
          <a:p>
            <a:pPr eaLnBrk="1" hangingPunct="1"/>
            <a:r>
              <a:rPr lang="en-US" smtClean="0">
                <a:hlinkClick r:id="rId2"/>
              </a:rPr>
              <a:t>LTC Louis J. Schwartz</a:t>
            </a:r>
            <a:endParaRPr lang="en-US" smtClean="0"/>
          </a:p>
          <a:p>
            <a:pPr eaLnBrk="1" hangingPunct="1"/>
            <a:r>
              <a:rPr lang="en-US" sz="2000" smtClean="0"/>
              <a:t>CPHIMS, FHIMSS</a:t>
            </a:r>
          </a:p>
        </p:txBody>
      </p:sp>
      <p:sp>
        <p:nvSpPr>
          <p:cNvPr id="3076" name="Rectangle 4"/>
          <p:cNvSpPr>
            <a:spLocks noChangeArrowheads="1"/>
          </p:cNvSpPr>
          <p:nvPr/>
        </p:nvSpPr>
        <p:spPr bwMode="auto">
          <a:xfrm>
            <a:off x="0" y="0"/>
            <a:ext cx="9144000" cy="6858000"/>
          </a:xfrm>
          <a:prstGeom prst="rect">
            <a:avLst/>
          </a:prstGeom>
          <a:noFill/>
          <a:ln w="76200" cmpd="tri">
            <a:solidFill>
              <a:schemeClr val="tx1"/>
            </a:solidFill>
            <a:miter lim="800000"/>
            <a:headEnd/>
            <a:tailEnd/>
          </a:ln>
        </p:spPr>
        <p:txBody>
          <a:bodyPr wrap="none" anchor="ctr"/>
          <a:lstStyle/>
          <a:p>
            <a:endParaRPr 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strVal val="#ppt_w*2.5"/>
                                          </p:val>
                                        </p:tav>
                                        <p:tav tm="100000">
                                          <p:val>
                                            <p:strVal val="#ppt_w"/>
                                          </p:val>
                                        </p:tav>
                                      </p:tavLst>
                                    </p:anim>
                                    <p:anim calcmode="lin" valueType="num">
                                      <p:cBhvr>
                                        <p:cTn id="8" dur="2000" fill="hold"/>
                                        <p:tgtEl>
                                          <p:spTgt spid="2050"/>
                                        </p:tgtEl>
                                        <p:attrNameLst>
                                          <p:attrName>ppt_h</p:attrName>
                                        </p:attrNameLst>
                                      </p:cBhvr>
                                      <p:tavLst>
                                        <p:tav tm="0">
                                          <p:val>
                                            <p:strVal val="#ppt_h"/>
                                          </p:val>
                                        </p:tav>
                                        <p:tav tm="100000">
                                          <p:val>
                                            <p:strVal val="#ppt_h"/>
                                          </p:val>
                                        </p:tav>
                                      </p:tavLst>
                                    </p:anim>
                                    <p:anim calcmode="lin" valueType="num">
                                      <p:cBhvr>
                                        <p:cTn id="9" dur="2000" fill="hold"/>
                                        <p:tgtEl>
                                          <p:spTgt spid="205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05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05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wipe(down)">
                                      <p:cBhvr>
                                        <p:cTn id="14" dur="3000"/>
                                        <p:tgtEl>
                                          <p:spTgt spid="2051">
                                            <p:txEl>
                                              <p:pRg st="0" end="0"/>
                                            </p:txEl>
                                          </p:spTgt>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051">
                                            <p:txEl>
                                              <p:pRg st="1" end="1"/>
                                            </p:txEl>
                                          </p:spTgt>
                                        </p:tgtEl>
                                        <p:attrNameLst>
                                          <p:attrName>style.visibility</p:attrName>
                                        </p:attrNameLst>
                                      </p:cBhvr>
                                      <p:to>
                                        <p:strVal val="visible"/>
                                      </p:to>
                                    </p:set>
                                    <p:animEffect transition="in" filter="wipe(down)">
                                      <p:cBhvr>
                                        <p:cTn id="17" dur="3000"/>
                                        <p:tgtEl>
                                          <p:spTgt spid="2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Agenda</a:t>
            </a:r>
          </a:p>
        </p:txBody>
      </p:sp>
      <p:sp>
        <p:nvSpPr>
          <p:cNvPr id="4099" name="Rectangle 3"/>
          <p:cNvSpPr>
            <a:spLocks noGrp="1" noChangeArrowheads="1"/>
          </p:cNvSpPr>
          <p:nvPr>
            <p:ph type="body" idx="1"/>
          </p:nvPr>
        </p:nvSpPr>
        <p:spPr/>
        <p:txBody>
          <a:bodyPr/>
          <a:lstStyle/>
          <a:p>
            <a:pPr eaLnBrk="1" hangingPunct="1"/>
            <a:r>
              <a:rPr lang="en-US" sz="2800" smtClean="0"/>
              <a:t>How did I get here?</a:t>
            </a:r>
          </a:p>
          <a:p>
            <a:pPr eaLnBrk="1" hangingPunct="1"/>
            <a:r>
              <a:rPr lang="en-US" sz="2800" smtClean="0"/>
              <a:t>What I do in the Army</a:t>
            </a:r>
          </a:p>
          <a:p>
            <a:pPr eaLnBrk="1" hangingPunct="1"/>
            <a:r>
              <a:rPr lang="en-US" sz="2800" smtClean="0"/>
              <a:t>What the Military Health System encompasses</a:t>
            </a:r>
          </a:p>
          <a:p>
            <a:pPr eaLnBrk="1" hangingPunct="1"/>
            <a:r>
              <a:rPr lang="en-US" sz="2800" smtClean="0"/>
              <a:t>The area I'm currently working in</a:t>
            </a:r>
          </a:p>
          <a:p>
            <a:pPr eaLnBrk="1" hangingPunct="1"/>
            <a:r>
              <a:rPr lang="en-US" sz="2800" smtClean="0"/>
              <a:t>Some of my current projects</a:t>
            </a:r>
          </a:p>
          <a:p>
            <a:pPr eaLnBrk="1" hangingPunct="1"/>
            <a:r>
              <a:rPr lang="en-US" sz="2800" smtClean="0"/>
              <a:t>Where you can find more information</a:t>
            </a:r>
          </a:p>
          <a:p>
            <a:pPr eaLnBrk="1" hangingPunct="1"/>
            <a:r>
              <a:rPr lang="en-US" sz="2800" smtClean="0"/>
              <a:t>Questions</a:t>
            </a:r>
            <a:endParaRPr lang="en-US" smtClean="0"/>
          </a:p>
        </p:txBody>
      </p:sp>
      <p:pic>
        <p:nvPicPr>
          <p:cNvPr id="4100" name="Picture 4" descr="Buzz"/>
          <p:cNvPicPr>
            <a:picLocks noChangeAspect="1" noChangeArrowheads="1"/>
          </p:cNvPicPr>
          <p:nvPr/>
        </p:nvPicPr>
        <p:blipFill>
          <a:blip r:embed="rId2" cstate="print"/>
          <a:srcRect/>
          <a:stretch>
            <a:fillRect/>
          </a:stretch>
        </p:blipFill>
        <p:spPr bwMode="auto">
          <a:xfrm>
            <a:off x="8458200" y="304800"/>
            <a:ext cx="371475" cy="419100"/>
          </a:xfrm>
          <a:prstGeom prst="rect">
            <a:avLst/>
          </a:prstGeom>
          <a:noFill/>
          <a:ln w="9525">
            <a:noFill/>
            <a:miter lim="800000"/>
            <a:headEnd/>
            <a:tailEnd/>
          </a:ln>
        </p:spPr>
      </p:pic>
      <p:pic>
        <p:nvPicPr>
          <p:cNvPr id="4101" name="Picture 5" descr="Army Black Knights"/>
          <p:cNvPicPr>
            <a:picLocks noChangeAspect="1" noChangeArrowheads="1"/>
          </p:cNvPicPr>
          <p:nvPr/>
        </p:nvPicPr>
        <p:blipFill>
          <a:blip r:embed="rId3" cstate="print"/>
          <a:srcRect/>
          <a:stretch>
            <a:fillRect/>
          </a:stretch>
        </p:blipFill>
        <p:spPr bwMode="auto">
          <a:xfrm>
            <a:off x="228600" y="228600"/>
            <a:ext cx="838200" cy="687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How Did I Get Here?</a:t>
            </a:r>
          </a:p>
        </p:txBody>
      </p:sp>
      <p:sp>
        <p:nvSpPr>
          <p:cNvPr id="5123" name="Rectangle 3"/>
          <p:cNvSpPr>
            <a:spLocks noGrp="1" noChangeArrowheads="1"/>
          </p:cNvSpPr>
          <p:nvPr>
            <p:ph type="body" idx="1"/>
          </p:nvPr>
        </p:nvSpPr>
        <p:spPr>
          <a:xfrm>
            <a:off x="457200" y="1295400"/>
            <a:ext cx="8229600" cy="4830763"/>
          </a:xfrm>
        </p:spPr>
        <p:txBody>
          <a:bodyPr/>
          <a:lstStyle/>
          <a:p>
            <a:pPr eaLnBrk="1" hangingPunct="1">
              <a:lnSpc>
                <a:spcPct val="90000"/>
              </a:lnSpc>
            </a:pPr>
            <a:r>
              <a:rPr lang="en-US" sz="2400" smtClean="0"/>
              <a:t>I wanted to serve my country from a very early age….Father said: “</a:t>
            </a:r>
            <a:r>
              <a:rPr lang="en-US" sz="2400" i="1" smtClean="0"/>
              <a:t>It’s the only profession left”</a:t>
            </a:r>
          </a:p>
          <a:p>
            <a:pPr eaLnBrk="1" hangingPunct="1">
              <a:lnSpc>
                <a:spcPct val="90000"/>
              </a:lnSpc>
            </a:pPr>
            <a:r>
              <a:rPr lang="en-US" sz="2400" smtClean="0"/>
              <a:t>BA in History from The Citadel, 1991, commissioned as an Army officer the same year</a:t>
            </a:r>
          </a:p>
          <a:p>
            <a:pPr eaLnBrk="1" hangingPunct="1">
              <a:lnSpc>
                <a:spcPct val="90000"/>
              </a:lnSpc>
            </a:pPr>
            <a:r>
              <a:rPr lang="en-US" sz="2400" smtClean="0"/>
              <a:t>Led medical units, supervising 26 to 140 individuals, for my first eight years in the military</a:t>
            </a:r>
          </a:p>
          <a:p>
            <a:pPr eaLnBrk="1" hangingPunct="1">
              <a:lnSpc>
                <a:spcPct val="90000"/>
              </a:lnSpc>
            </a:pPr>
            <a:r>
              <a:rPr lang="en-US" sz="2400" smtClean="0"/>
              <a:t>Completed MS in Instructional Technology in 1997</a:t>
            </a:r>
          </a:p>
          <a:p>
            <a:pPr eaLnBrk="1" hangingPunct="1">
              <a:lnSpc>
                <a:spcPct val="90000"/>
              </a:lnSpc>
            </a:pPr>
            <a:r>
              <a:rPr lang="en-US" sz="2400" smtClean="0"/>
              <a:t>Worked in fixed-medical units for the next eight years in the field of Health Information Systems</a:t>
            </a:r>
          </a:p>
          <a:p>
            <a:pPr eaLnBrk="1" hangingPunct="1">
              <a:lnSpc>
                <a:spcPct val="90000"/>
              </a:lnSpc>
            </a:pPr>
            <a:r>
              <a:rPr lang="en-US" sz="2400" smtClean="0"/>
              <a:t>Currently a “consultant” to an executive physician responsible for managing Army Healthcare in Southwest Asia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What I do in the Army</a:t>
            </a:r>
          </a:p>
        </p:txBody>
      </p:sp>
      <p:sp>
        <p:nvSpPr>
          <p:cNvPr id="6147" name="Rectangle 3"/>
          <p:cNvSpPr>
            <a:spLocks noGrp="1" noChangeArrowheads="1"/>
          </p:cNvSpPr>
          <p:nvPr>
            <p:ph type="body" idx="1"/>
          </p:nvPr>
        </p:nvSpPr>
        <p:spPr>
          <a:xfrm>
            <a:off x="457200" y="1371600"/>
            <a:ext cx="8229600" cy="5486400"/>
          </a:xfrm>
        </p:spPr>
        <p:txBody>
          <a:bodyPr/>
          <a:lstStyle/>
          <a:p>
            <a:pPr eaLnBrk="1" hangingPunct="1">
              <a:lnSpc>
                <a:spcPct val="80000"/>
              </a:lnSpc>
            </a:pPr>
            <a:r>
              <a:rPr lang="en-US" sz="2000" smtClean="0"/>
              <a:t>The Health Services Systems Manager is responsible for the gamut of information technology operations and information policy across the Army Medical Department (AMEDD). </a:t>
            </a:r>
          </a:p>
          <a:p>
            <a:pPr eaLnBrk="1" hangingPunct="1">
              <a:lnSpc>
                <a:spcPct val="80000"/>
              </a:lnSpc>
            </a:pPr>
            <a:endParaRPr lang="en-US" sz="2000" smtClean="0"/>
          </a:p>
          <a:p>
            <a:pPr eaLnBrk="1" hangingPunct="1">
              <a:lnSpc>
                <a:spcPct val="80000"/>
              </a:lnSpc>
            </a:pPr>
            <a:r>
              <a:rPr lang="en-US" sz="2000" smtClean="0"/>
              <a:t>Known as 70 Deltas, or Deltas, Health Services Systems Managers can be found at most Army Medical Treatment Facilities (hospitals) and in all theaters of operation supported by the United States Army, including Iraq and Afghanistan. </a:t>
            </a:r>
          </a:p>
          <a:p>
            <a:pPr eaLnBrk="1" hangingPunct="1">
              <a:lnSpc>
                <a:spcPct val="80000"/>
              </a:lnSpc>
            </a:pPr>
            <a:endParaRPr lang="en-US" sz="2000" smtClean="0"/>
          </a:p>
          <a:p>
            <a:pPr eaLnBrk="1" hangingPunct="1">
              <a:lnSpc>
                <a:spcPct val="80000"/>
              </a:lnSpc>
            </a:pPr>
            <a:r>
              <a:rPr lang="en-US" sz="2000" smtClean="0"/>
              <a:t>Effective 70 Deltas acquire extensive knowledge of information-systems development, acquisition, deployment and maintenance. </a:t>
            </a:r>
          </a:p>
          <a:p>
            <a:pPr eaLnBrk="1" hangingPunct="1">
              <a:lnSpc>
                <a:spcPct val="80000"/>
              </a:lnSpc>
            </a:pPr>
            <a:endParaRPr lang="en-US" sz="2000" smtClean="0"/>
          </a:p>
          <a:p>
            <a:pPr eaLnBrk="1" hangingPunct="1">
              <a:lnSpc>
                <a:spcPct val="80000"/>
              </a:lnSpc>
            </a:pPr>
            <a:r>
              <a:rPr lang="en-US" sz="2000" smtClean="0"/>
              <a:t>Deltas become skilled at translating the needs of clinical personnel into real world systems that directly impact the health of the Army. </a:t>
            </a:r>
          </a:p>
          <a:p>
            <a:pPr eaLnBrk="1" hangingPunct="1">
              <a:lnSpc>
                <a:spcPct val="80000"/>
              </a:lnSpc>
            </a:pPr>
            <a:endParaRPr lang="en-US" sz="2000" smtClean="0"/>
          </a:p>
          <a:p>
            <a:pPr eaLnBrk="1" hangingPunct="1">
              <a:lnSpc>
                <a:spcPct val="80000"/>
              </a:lnSpc>
            </a:pPr>
            <a:r>
              <a:rPr lang="en-US" sz="2000" smtClean="0"/>
              <a:t>Deltas are intimately involved in the development of budgets, financial management and overall strategy for the commands in which he or she serves. The civilian equivalent of a 70D is a hospital chief information officer.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400050" y="1660525"/>
            <a:ext cx="4572000" cy="4164013"/>
          </a:xfrm>
          <a:prstGeom prst="rect">
            <a:avLst/>
          </a:prstGeom>
          <a:noFill/>
          <a:ln w="12700" algn="ctr">
            <a:noFill/>
            <a:miter lim="800000"/>
            <a:headEnd/>
            <a:tailEnd/>
          </a:ln>
        </p:spPr>
        <p:txBody>
          <a:bodyPr>
            <a:spAutoFit/>
          </a:bodyPr>
          <a:lstStyle/>
          <a:p>
            <a:pPr marL="342900" indent="-342900">
              <a:spcBef>
                <a:spcPct val="20000"/>
              </a:spcBef>
            </a:pPr>
            <a:r>
              <a:rPr lang="en-US" sz="1600" b="1"/>
              <a:t>TRICARE Facts and Figures </a:t>
            </a:r>
          </a:p>
          <a:p>
            <a:pPr marL="342900" indent="-342900">
              <a:spcBef>
                <a:spcPct val="20000"/>
              </a:spcBef>
              <a:buFontTx/>
              <a:buChar char="•"/>
            </a:pPr>
            <a:r>
              <a:rPr lang="en-US" sz="1400"/>
              <a:t>TRICARE Beneficiaries: 9.2 million* </a:t>
            </a:r>
          </a:p>
          <a:p>
            <a:pPr marL="342900" indent="-342900">
              <a:spcBef>
                <a:spcPct val="20000"/>
              </a:spcBef>
              <a:buFontTx/>
              <a:buChar char="•"/>
            </a:pPr>
            <a:r>
              <a:rPr lang="en-US" sz="1400"/>
              <a:t>TRICARE Prime Enrollees: 5.0 million </a:t>
            </a:r>
          </a:p>
          <a:p>
            <a:pPr marL="342900" indent="-342900">
              <a:spcBef>
                <a:spcPct val="20000"/>
              </a:spcBef>
              <a:buFontTx/>
              <a:buChar char="•"/>
            </a:pPr>
            <a:r>
              <a:rPr lang="en-US" sz="1400"/>
              <a:t>Direct Care Facilities:</a:t>
            </a:r>
            <a:br>
              <a:rPr lang="en-US" sz="1400"/>
            </a:br>
            <a:r>
              <a:rPr lang="en-US" sz="1400"/>
              <a:t>    • 65 Military Hospitals/Medical Centers </a:t>
            </a:r>
            <a:br>
              <a:rPr lang="en-US" sz="1400"/>
            </a:br>
            <a:r>
              <a:rPr lang="en-US" sz="1400"/>
              <a:t>    • 412 Medical Clinics </a:t>
            </a:r>
            <a:br>
              <a:rPr lang="en-US" sz="1400"/>
            </a:br>
            <a:r>
              <a:rPr lang="en-US" sz="1400"/>
              <a:t>    • 414 Dental Clinics </a:t>
            </a:r>
          </a:p>
          <a:p>
            <a:pPr marL="342900" indent="-342900">
              <a:spcBef>
                <a:spcPct val="20000"/>
              </a:spcBef>
              <a:buFontTx/>
              <a:buChar char="•"/>
            </a:pPr>
            <a:r>
              <a:rPr lang="en-US" sz="1400"/>
              <a:t>Military Health System Personnel: 132,700 </a:t>
            </a:r>
            <a:br>
              <a:rPr lang="en-US" sz="1400"/>
            </a:br>
            <a:r>
              <a:rPr lang="en-US" sz="1400"/>
              <a:t>    • 46,300 Civilian </a:t>
            </a:r>
            <a:br>
              <a:rPr lang="en-US" sz="1400"/>
            </a:br>
            <a:r>
              <a:rPr lang="en-US" sz="1400"/>
              <a:t>    • 86,400 Military </a:t>
            </a:r>
          </a:p>
          <a:p>
            <a:pPr marL="342900" indent="-342900">
              <a:spcBef>
                <a:spcPct val="20000"/>
              </a:spcBef>
            </a:pPr>
            <a:endParaRPr lang="en-US" sz="1400"/>
          </a:p>
          <a:p>
            <a:pPr marL="342900" indent="-342900">
              <a:spcBef>
                <a:spcPct val="20000"/>
              </a:spcBef>
            </a:pPr>
            <a:r>
              <a:rPr lang="en-US" sz="1600" b="1"/>
              <a:t>FY06 Budget </a:t>
            </a:r>
          </a:p>
          <a:p>
            <a:pPr marL="342900" indent="-342900">
              <a:spcBef>
                <a:spcPct val="20000"/>
              </a:spcBef>
              <a:buFontTx/>
              <a:buChar char="•"/>
            </a:pPr>
            <a:r>
              <a:rPr lang="en-US" sz="1400"/>
              <a:t>Unified Medical Program: $39.32 billion</a:t>
            </a:r>
          </a:p>
          <a:p>
            <a:pPr marL="342900" indent="-342900">
              <a:spcBef>
                <a:spcPct val="20000"/>
              </a:spcBef>
              <a:buFontTx/>
              <a:buChar char="•"/>
            </a:pPr>
            <a:r>
              <a:rPr lang="en-US" sz="1400"/>
              <a:t>$28.16 billion </a:t>
            </a:r>
            <a:br>
              <a:rPr lang="en-US" sz="1400"/>
            </a:br>
            <a:r>
              <a:rPr lang="en-US" sz="1400"/>
              <a:t>  Defense Health Program </a:t>
            </a:r>
          </a:p>
          <a:p>
            <a:pPr marL="342900" indent="-342900">
              <a:spcBef>
                <a:spcPct val="20000"/>
              </a:spcBef>
              <a:buFontTx/>
              <a:buChar char="•"/>
            </a:pPr>
            <a:r>
              <a:rPr lang="en-US" sz="1400"/>
              <a:t>$11.16 billion</a:t>
            </a:r>
            <a:br>
              <a:rPr lang="en-US" sz="1400"/>
            </a:br>
            <a:r>
              <a:rPr lang="en-US" sz="1400"/>
              <a:t>  Medicare Eligible Retiree Accrual Fund </a:t>
            </a:r>
          </a:p>
        </p:txBody>
      </p:sp>
      <p:pic>
        <p:nvPicPr>
          <p:cNvPr id="7171" name="Picture 3" descr="spacer"/>
          <p:cNvPicPr>
            <a:picLocks noChangeAspect="1" noChangeArrowheads="1"/>
          </p:cNvPicPr>
          <p:nvPr/>
        </p:nvPicPr>
        <p:blipFill>
          <a:blip r:embed="rId2" cstate="print"/>
          <a:srcRect/>
          <a:stretch>
            <a:fillRect/>
          </a:stretch>
        </p:blipFill>
        <p:spPr bwMode="auto">
          <a:xfrm>
            <a:off x="4514850" y="3367088"/>
            <a:ext cx="19050" cy="19050"/>
          </a:xfrm>
          <a:prstGeom prst="rect">
            <a:avLst/>
          </a:prstGeom>
          <a:noFill/>
          <a:ln w="9525">
            <a:noFill/>
            <a:miter lim="800000"/>
            <a:headEnd/>
            <a:tailEnd/>
          </a:ln>
        </p:spPr>
      </p:pic>
      <p:sp>
        <p:nvSpPr>
          <p:cNvPr id="7172" name="Rectangle 4"/>
          <p:cNvSpPr>
            <a:spLocks noChangeArrowheads="1"/>
          </p:cNvSpPr>
          <p:nvPr/>
        </p:nvSpPr>
        <p:spPr bwMode="auto">
          <a:xfrm>
            <a:off x="4749800" y="1679575"/>
            <a:ext cx="4572000" cy="3359150"/>
          </a:xfrm>
          <a:prstGeom prst="rect">
            <a:avLst/>
          </a:prstGeom>
          <a:noFill/>
          <a:ln w="12700" algn="ctr">
            <a:noFill/>
            <a:miter lim="800000"/>
            <a:headEnd/>
            <a:tailEnd/>
          </a:ln>
        </p:spPr>
        <p:txBody>
          <a:bodyPr>
            <a:spAutoFit/>
          </a:bodyPr>
          <a:lstStyle/>
          <a:p>
            <a:pPr marL="342900" indent="-342900">
              <a:spcBef>
                <a:spcPct val="20000"/>
              </a:spcBef>
            </a:pPr>
            <a:r>
              <a:rPr lang="en-US" sz="1600" b="1"/>
              <a:t>A Week in the Life </a:t>
            </a:r>
          </a:p>
          <a:p>
            <a:pPr marL="342900" indent="-342900">
              <a:spcBef>
                <a:spcPct val="20000"/>
              </a:spcBef>
              <a:buFontTx/>
              <a:buChar char="•"/>
            </a:pPr>
            <a:r>
              <a:rPr lang="en-US" sz="1400"/>
              <a:t>Inpatient Admissions: 19,600 </a:t>
            </a:r>
            <a:br>
              <a:rPr lang="en-US" sz="1400"/>
            </a:br>
            <a:r>
              <a:rPr lang="en-US" sz="1400"/>
              <a:t>    • 5,000 Direct Care </a:t>
            </a:r>
            <a:br>
              <a:rPr lang="en-US" sz="1400"/>
            </a:br>
            <a:r>
              <a:rPr lang="en-US" sz="1400"/>
              <a:t>    • 14,600 Purchased Care </a:t>
            </a:r>
          </a:p>
          <a:p>
            <a:pPr marL="342900" indent="-342900">
              <a:spcBef>
                <a:spcPct val="20000"/>
              </a:spcBef>
              <a:buFontTx/>
              <a:buChar char="•"/>
            </a:pPr>
            <a:r>
              <a:rPr lang="en-US" sz="1400"/>
              <a:t>Outpatient Workload (Direct care only):</a:t>
            </a:r>
            <a:br>
              <a:rPr lang="en-US" sz="1400"/>
            </a:br>
            <a:r>
              <a:rPr lang="en-US" sz="1400"/>
              <a:t>    • 642,400 Professional Encounters </a:t>
            </a:r>
            <a:br>
              <a:rPr lang="en-US" sz="1400"/>
            </a:br>
            <a:r>
              <a:rPr lang="en-US" sz="1400"/>
              <a:t>    • 102,900 Dental Seatings </a:t>
            </a:r>
          </a:p>
          <a:p>
            <a:pPr marL="342900" indent="-342900">
              <a:spcBef>
                <a:spcPct val="20000"/>
              </a:spcBef>
              <a:buFontTx/>
              <a:buChar char="•"/>
            </a:pPr>
            <a:r>
              <a:rPr lang="en-US" sz="1400"/>
              <a:t>Prescriptions: 2.22 million </a:t>
            </a:r>
            <a:br>
              <a:rPr lang="en-US" sz="1400"/>
            </a:br>
            <a:r>
              <a:rPr lang="en-US" sz="1400"/>
              <a:t>(Includes retail, direct care and mail order) </a:t>
            </a:r>
          </a:p>
          <a:p>
            <a:pPr marL="342900" indent="-342900">
              <a:spcBef>
                <a:spcPct val="20000"/>
              </a:spcBef>
              <a:buFontTx/>
              <a:buChar char="•"/>
            </a:pPr>
            <a:r>
              <a:rPr lang="en-US" sz="1400"/>
              <a:t>Births: 2,100 </a:t>
            </a:r>
            <a:br>
              <a:rPr lang="en-US" sz="1400"/>
            </a:br>
            <a:r>
              <a:rPr lang="en-US" sz="1400"/>
              <a:t>    • 1,000 Direct Care </a:t>
            </a:r>
            <a:br>
              <a:rPr lang="en-US" sz="1400"/>
            </a:br>
            <a:r>
              <a:rPr lang="en-US" sz="1400"/>
              <a:t>    • 1,100 Purchased Care </a:t>
            </a:r>
          </a:p>
          <a:p>
            <a:pPr marL="342900" indent="-342900">
              <a:spcBef>
                <a:spcPct val="20000"/>
              </a:spcBef>
              <a:buFontTx/>
              <a:buChar char="•"/>
            </a:pPr>
            <a:r>
              <a:rPr lang="en-US" sz="1400"/>
              <a:t>Claims processed: 3.5 million </a:t>
            </a:r>
          </a:p>
          <a:p>
            <a:pPr marL="342900" indent="-342900">
              <a:spcBef>
                <a:spcPct val="20000"/>
              </a:spcBef>
              <a:buFontTx/>
              <a:buChar char="•"/>
            </a:pPr>
            <a:r>
              <a:rPr lang="en-US" sz="1400"/>
              <a:t>Weekly Bill: $754 million </a:t>
            </a:r>
          </a:p>
        </p:txBody>
      </p:sp>
      <p:sp>
        <p:nvSpPr>
          <p:cNvPr id="7173" name="Rectangle 5"/>
          <p:cNvSpPr>
            <a:spLocks noChangeArrowheads="1"/>
          </p:cNvSpPr>
          <p:nvPr/>
        </p:nvSpPr>
        <p:spPr bwMode="auto">
          <a:xfrm>
            <a:off x="657225" y="504825"/>
            <a:ext cx="7921625" cy="695325"/>
          </a:xfrm>
          <a:prstGeom prst="rect">
            <a:avLst/>
          </a:prstGeom>
          <a:noFill/>
          <a:ln w="9525">
            <a:noFill/>
            <a:miter lim="800000"/>
            <a:headEnd/>
            <a:tailEnd/>
          </a:ln>
        </p:spPr>
        <p:txBody>
          <a:bodyPr wrap="none">
            <a:spAutoFit/>
          </a:bodyPr>
          <a:lstStyle/>
          <a:p>
            <a:pPr algn="ctr" eaLnBrk="0" hangingPunct="0">
              <a:lnSpc>
                <a:spcPct val="90000"/>
              </a:lnSpc>
              <a:buClr>
                <a:srgbClr val="FFCC00"/>
              </a:buClr>
            </a:pPr>
            <a:r>
              <a:rPr lang="en-US" sz="4400"/>
              <a:t>Who We Are and What We Do </a:t>
            </a:r>
          </a:p>
        </p:txBody>
      </p:sp>
      <p:sp>
        <p:nvSpPr>
          <p:cNvPr id="7174" name="Text Box 6"/>
          <p:cNvSpPr txBox="1">
            <a:spLocks noChangeArrowheads="1"/>
          </p:cNvSpPr>
          <p:nvPr/>
        </p:nvSpPr>
        <p:spPr bwMode="auto">
          <a:xfrm>
            <a:off x="419100" y="6223000"/>
            <a:ext cx="5283200" cy="396875"/>
          </a:xfrm>
          <a:prstGeom prst="rect">
            <a:avLst/>
          </a:prstGeom>
          <a:noFill/>
          <a:ln w="9525">
            <a:noFill/>
            <a:miter lim="800000"/>
            <a:headEnd/>
            <a:tailEnd/>
          </a:ln>
        </p:spPr>
        <p:txBody>
          <a:bodyPr>
            <a:spAutoFit/>
          </a:bodyPr>
          <a:lstStyle/>
          <a:p>
            <a:pPr eaLnBrk="0" hangingPunct="0">
              <a:spcBef>
                <a:spcPct val="50000"/>
              </a:spcBef>
            </a:pPr>
            <a:r>
              <a:rPr lang="en-US" sz="1000"/>
              <a:t>*The number of beneficiaries eligible for DoD medical care fluctuates based on changes in retirees, active duty, Guard/Reserve, and their family members.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Army Specific</a:t>
            </a:r>
          </a:p>
        </p:txBody>
      </p:sp>
      <p:sp>
        <p:nvSpPr>
          <p:cNvPr id="8195" name="Rectangle 3"/>
          <p:cNvSpPr>
            <a:spLocks noGrp="1" noChangeArrowheads="1"/>
          </p:cNvSpPr>
          <p:nvPr>
            <p:ph type="body" idx="1"/>
          </p:nvPr>
        </p:nvSpPr>
        <p:spPr/>
        <p:txBody>
          <a:bodyPr/>
          <a:lstStyle/>
          <a:p>
            <a:pPr eaLnBrk="1" hangingPunct="1">
              <a:lnSpc>
                <a:spcPct val="80000"/>
              </a:lnSpc>
            </a:pPr>
            <a:r>
              <a:rPr lang="en-US" sz="1800" b="1" smtClean="0"/>
              <a:t>The Medical Command</a:t>
            </a:r>
            <a:endParaRPr lang="en-US" sz="1800" smtClean="0"/>
          </a:p>
          <a:p>
            <a:pPr eaLnBrk="1" hangingPunct="1">
              <a:lnSpc>
                <a:spcPct val="80000"/>
              </a:lnSpc>
            </a:pPr>
            <a:r>
              <a:rPr lang="en-US" sz="1800" smtClean="0"/>
              <a:t>The Medical Command includes our fixed medical facilities </a:t>
            </a:r>
          </a:p>
          <a:p>
            <a:pPr eaLnBrk="1" hangingPunct="1">
              <a:lnSpc>
                <a:spcPct val="80000"/>
              </a:lnSpc>
            </a:pPr>
            <a:r>
              <a:rPr lang="en-US" sz="1800" smtClean="0"/>
              <a:t>37,102 clinic visits </a:t>
            </a:r>
          </a:p>
          <a:p>
            <a:pPr eaLnBrk="1" hangingPunct="1">
              <a:lnSpc>
                <a:spcPct val="80000"/>
              </a:lnSpc>
            </a:pPr>
            <a:r>
              <a:rPr lang="en-US" sz="1800" smtClean="0"/>
              <a:t>361 patients admitted </a:t>
            </a:r>
          </a:p>
          <a:p>
            <a:pPr eaLnBrk="1" hangingPunct="1">
              <a:lnSpc>
                <a:spcPct val="80000"/>
              </a:lnSpc>
            </a:pPr>
            <a:r>
              <a:rPr lang="en-US" sz="1800" smtClean="0"/>
              <a:t>1,308 patient beds occupied </a:t>
            </a:r>
          </a:p>
          <a:p>
            <a:pPr eaLnBrk="1" hangingPunct="1">
              <a:lnSpc>
                <a:spcPct val="80000"/>
              </a:lnSpc>
            </a:pPr>
            <a:r>
              <a:rPr lang="en-US" sz="1800" smtClean="0"/>
              <a:t>28,863 dental procedures </a:t>
            </a:r>
          </a:p>
          <a:p>
            <a:pPr eaLnBrk="1" hangingPunct="1">
              <a:lnSpc>
                <a:spcPct val="80000"/>
              </a:lnSpc>
            </a:pPr>
            <a:r>
              <a:rPr lang="en-US" sz="1800" smtClean="0"/>
              <a:t>5,420 immunizations </a:t>
            </a:r>
          </a:p>
          <a:p>
            <a:pPr eaLnBrk="1" hangingPunct="1">
              <a:lnSpc>
                <a:spcPct val="80000"/>
              </a:lnSpc>
            </a:pPr>
            <a:r>
              <a:rPr lang="en-US" sz="1800" smtClean="0"/>
              <a:t>63 births </a:t>
            </a:r>
          </a:p>
          <a:p>
            <a:pPr eaLnBrk="1" hangingPunct="1">
              <a:lnSpc>
                <a:spcPct val="80000"/>
              </a:lnSpc>
            </a:pPr>
            <a:r>
              <a:rPr lang="en-US" sz="1800" smtClean="0"/>
              <a:t>6,340 radiology procedures </a:t>
            </a:r>
          </a:p>
          <a:p>
            <a:pPr eaLnBrk="1" hangingPunct="1">
              <a:lnSpc>
                <a:spcPct val="80000"/>
              </a:lnSpc>
            </a:pPr>
            <a:r>
              <a:rPr lang="en-US" sz="1800" smtClean="0"/>
              <a:t>81,984 pharmacy procedures </a:t>
            </a:r>
          </a:p>
          <a:p>
            <a:pPr eaLnBrk="1" hangingPunct="1">
              <a:lnSpc>
                <a:spcPct val="80000"/>
              </a:lnSpc>
            </a:pPr>
            <a:r>
              <a:rPr lang="en-US" sz="1800" smtClean="0"/>
              <a:t>52,479 laboratory procedures </a:t>
            </a:r>
          </a:p>
          <a:p>
            <a:pPr eaLnBrk="1" hangingPunct="1">
              <a:lnSpc>
                <a:spcPct val="80000"/>
              </a:lnSpc>
            </a:pPr>
            <a:r>
              <a:rPr lang="en-US" sz="1800" smtClean="0"/>
              <a:t>2,148 veterinary outpatient visits </a:t>
            </a:r>
          </a:p>
          <a:p>
            <a:pPr eaLnBrk="1" hangingPunct="1">
              <a:lnSpc>
                <a:spcPct val="80000"/>
              </a:lnSpc>
            </a:pPr>
            <a:r>
              <a:rPr lang="en-US" sz="1800" smtClean="0"/>
              <a:t>$22.4 million-worth of food inspected </a:t>
            </a:r>
          </a:p>
          <a:p>
            <a:pPr eaLnBrk="1" hangingPunct="1">
              <a:lnSpc>
                <a:spcPct val="80000"/>
              </a:lnSpc>
            </a:pPr>
            <a:r>
              <a:rPr lang="en-US" sz="1800" b="1" smtClean="0"/>
              <a:t>Deployed field units</a:t>
            </a:r>
            <a:endParaRPr lang="en-US" sz="1800" smtClean="0"/>
          </a:p>
          <a:p>
            <a:pPr eaLnBrk="1" hangingPunct="1">
              <a:lnSpc>
                <a:spcPct val="80000"/>
              </a:lnSpc>
            </a:pPr>
            <a:r>
              <a:rPr lang="en-US" sz="1800" smtClean="0"/>
              <a:t>57 beds occupied </a:t>
            </a:r>
          </a:p>
          <a:p>
            <a:pPr eaLnBrk="1" hangingPunct="1">
              <a:lnSpc>
                <a:spcPct val="80000"/>
              </a:lnSpc>
            </a:pPr>
            <a:r>
              <a:rPr lang="en-US" sz="1800" smtClean="0"/>
              <a:t>19 dispositions (discharges, evacuations, etc.)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6"/>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pSp>
        <p:nvGrpSpPr>
          <p:cNvPr id="2" name="Group 13"/>
          <p:cNvGrpSpPr>
            <a:grpSpLocks/>
          </p:cNvGrpSpPr>
          <p:nvPr/>
        </p:nvGrpSpPr>
        <p:grpSpPr bwMode="auto">
          <a:xfrm>
            <a:off x="2286000" y="609600"/>
            <a:ext cx="6673850" cy="3657600"/>
            <a:chOff x="1440" y="384"/>
            <a:chExt cx="4204" cy="2304"/>
          </a:xfrm>
        </p:grpSpPr>
        <p:sp>
          <p:nvSpPr>
            <p:cNvPr id="9220" name="Oval 7"/>
            <p:cNvSpPr>
              <a:spLocks noChangeArrowheads="1"/>
            </p:cNvSpPr>
            <p:nvPr/>
          </p:nvSpPr>
          <p:spPr bwMode="auto">
            <a:xfrm>
              <a:off x="1440" y="384"/>
              <a:ext cx="2112" cy="2304"/>
            </a:xfrm>
            <a:prstGeom prst="ellipse">
              <a:avLst/>
            </a:prstGeom>
            <a:solidFill>
              <a:srgbClr val="FF99CC">
                <a:alpha val="34117"/>
              </a:srgbClr>
            </a:solidFill>
            <a:ln w="38100">
              <a:solidFill>
                <a:schemeClr val="tx1"/>
              </a:solidFill>
              <a:round/>
              <a:headEnd/>
              <a:tailEnd/>
            </a:ln>
          </p:spPr>
          <p:txBody>
            <a:bodyPr wrap="none" anchor="ctr"/>
            <a:lstStyle/>
            <a:p>
              <a:endParaRPr lang="en-US"/>
            </a:p>
          </p:txBody>
        </p:sp>
        <p:sp>
          <p:nvSpPr>
            <p:cNvPr id="9221" name="Line 10"/>
            <p:cNvSpPr>
              <a:spLocks noChangeShapeType="1"/>
            </p:cNvSpPr>
            <p:nvPr/>
          </p:nvSpPr>
          <p:spPr bwMode="auto">
            <a:xfrm flipV="1">
              <a:off x="3456" y="528"/>
              <a:ext cx="960" cy="528"/>
            </a:xfrm>
            <a:prstGeom prst="line">
              <a:avLst/>
            </a:prstGeom>
            <a:noFill/>
            <a:ln w="28575">
              <a:solidFill>
                <a:schemeClr val="tx1"/>
              </a:solidFill>
              <a:round/>
              <a:headEnd/>
              <a:tailEnd/>
            </a:ln>
          </p:spPr>
          <p:txBody>
            <a:bodyPr/>
            <a:lstStyle/>
            <a:p>
              <a:endParaRPr lang="en-US"/>
            </a:p>
          </p:txBody>
        </p:sp>
        <p:sp>
          <p:nvSpPr>
            <p:cNvPr id="9222" name="Text Box 12"/>
            <p:cNvSpPr txBox="1">
              <a:spLocks noChangeArrowheads="1"/>
            </p:cNvSpPr>
            <p:nvPr/>
          </p:nvSpPr>
          <p:spPr bwMode="auto">
            <a:xfrm>
              <a:off x="4335" y="455"/>
              <a:ext cx="1309" cy="576"/>
            </a:xfrm>
            <a:prstGeom prst="rect">
              <a:avLst/>
            </a:prstGeom>
            <a:solidFill>
              <a:srgbClr val="FF9999"/>
            </a:solidFill>
            <a:ln w="28575">
              <a:solidFill>
                <a:schemeClr val="tx1"/>
              </a:solidFill>
              <a:miter lim="800000"/>
              <a:headEnd/>
              <a:tailEnd/>
            </a:ln>
          </p:spPr>
          <p:txBody>
            <a:bodyPr wrap="none">
              <a:spAutoFit/>
            </a:bodyPr>
            <a:lstStyle/>
            <a:p>
              <a:pPr algn="ctr"/>
              <a:r>
                <a:rPr lang="en-US"/>
                <a:t>area I’m currently</a:t>
              </a:r>
            </a:p>
            <a:p>
              <a:pPr algn="ctr"/>
              <a:r>
                <a:rPr lang="en-US"/>
                <a:t>working in</a:t>
              </a:r>
            </a:p>
            <a:p>
              <a:pPr algn="ctr"/>
              <a:r>
                <a:rPr lang="en-US" sz="1600" i="1"/>
                <a:t>“Expeditionary Care”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04800"/>
            <a:ext cx="8229600" cy="1143000"/>
          </a:xfrm>
        </p:spPr>
        <p:txBody>
          <a:bodyPr/>
          <a:lstStyle/>
          <a:p>
            <a:pPr eaLnBrk="1" hangingPunct="1"/>
            <a:r>
              <a:rPr lang="en-US" smtClean="0"/>
              <a:t>MHS Expeditionary Applications</a:t>
            </a:r>
          </a:p>
        </p:txBody>
      </p:sp>
      <p:sp>
        <p:nvSpPr>
          <p:cNvPr id="10243" name="Rectangle 3"/>
          <p:cNvSpPr>
            <a:spLocks noGrp="1" noChangeArrowheads="1"/>
          </p:cNvSpPr>
          <p:nvPr>
            <p:ph type="body" idx="1"/>
          </p:nvPr>
        </p:nvSpPr>
        <p:spPr/>
        <p:txBody>
          <a:bodyPr/>
          <a:lstStyle/>
          <a:p>
            <a:pPr eaLnBrk="1" hangingPunct="1"/>
            <a:r>
              <a:rPr lang="en-US" sz="1600" b="1" smtClean="0"/>
              <a:t>AHLTA ( - T)</a:t>
            </a:r>
            <a:r>
              <a:rPr lang="en-US" sz="1600" smtClean="0"/>
              <a:t> – Armed Forces Health Longitudinal Technology Application (Theater)</a:t>
            </a:r>
          </a:p>
          <a:p>
            <a:pPr eaLnBrk="1" hangingPunct="1"/>
            <a:r>
              <a:rPr lang="en-US" sz="1600" b="1" u="sng" smtClean="0"/>
              <a:t>BMIST-J</a:t>
            </a:r>
            <a:r>
              <a:rPr lang="en-US" sz="1600" b="1" smtClean="0"/>
              <a:t> </a:t>
            </a:r>
            <a:r>
              <a:rPr lang="en-US" sz="1600" smtClean="0"/>
              <a:t>– (AHLTA Mobile) –</a:t>
            </a:r>
            <a:r>
              <a:rPr lang="en-US" sz="1600" b="1" smtClean="0"/>
              <a:t> </a:t>
            </a:r>
            <a:r>
              <a:rPr lang="en-US" sz="1600" smtClean="0"/>
              <a:t>Battlefield Information System Tactical - Joint</a:t>
            </a:r>
            <a:endParaRPr lang="en-US" sz="1600" b="1" smtClean="0"/>
          </a:p>
          <a:p>
            <a:pPr eaLnBrk="1" hangingPunct="1"/>
            <a:r>
              <a:rPr lang="en-US" sz="1600" b="1" smtClean="0"/>
              <a:t>CDR</a:t>
            </a:r>
            <a:r>
              <a:rPr lang="en-US" sz="1600" smtClean="0"/>
              <a:t> – Clinical Data repository (Worldwide repository of all clinical data)</a:t>
            </a:r>
          </a:p>
          <a:p>
            <a:pPr eaLnBrk="1" hangingPunct="1"/>
            <a:r>
              <a:rPr lang="en-US" sz="1600" b="1" smtClean="0"/>
              <a:t>CHCS</a:t>
            </a:r>
            <a:r>
              <a:rPr lang="en-US" sz="1600" smtClean="0"/>
              <a:t> – Composite Health Care System. </a:t>
            </a:r>
          </a:p>
          <a:p>
            <a:pPr eaLnBrk="1" hangingPunct="1"/>
            <a:r>
              <a:rPr lang="en-US" sz="1600" b="1" smtClean="0"/>
              <a:t>DMLSS</a:t>
            </a:r>
            <a:r>
              <a:rPr lang="en-US" sz="1600" smtClean="0"/>
              <a:t> – Defense Medical Logistics Standard Support</a:t>
            </a:r>
          </a:p>
          <a:p>
            <a:pPr eaLnBrk="1" hangingPunct="1"/>
            <a:r>
              <a:rPr lang="en-US" sz="1600" b="1" smtClean="0"/>
              <a:t>JPTA</a:t>
            </a:r>
            <a:r>
              <a:rPr lang="en-US" sz="1600" smtClean="0"/>
              <a:t> – Joint Patient Tracking Application</a:t>
            </a:r>
          </a:p>
          <a:p>
            <a:pPr eaLnBrk="1" hangingPunct="1"/>
            <a:r>
              <a:rPr lang="en-US" sz="1600" b="1" smtClean="0"/>
              <a:t>JMEWSII</a:t>
            </a:r>
            <a:r>
              <a:rPr lang="en-US" sz="1600" smtClean="0"/>
              <a:t> – Joint Medical Work Station</a:t>
            </a:r>
          </a:p>
          <a:p>
            <a:pPr eaLnBrk="1" hangingPunct="1"/>
            <a:r>
              <a:rPr lang="en-US" sz="1600" b="1" smtClean="0"/>
              <a:t>MEDWEB –</a:t>
            </a:r>
            <a:r>
              <a:rPr lang="en-US" sz="1600" smtClean="0"/>
              <a:t> The Medweb Raq system is a small deployable Secure PACS, Teleradiology and Telemedicine system.</a:t>
            </a:r>
          </a:p>
          <a:p>
            <a:pPr eaLnBrk="1" hangingPunct="1"/>
            <a:r>
              <a:rPr lang="en-US" sz="1600" b="1" smtClean="0"/>
              <a:t>TMDS </a:t>
            </a:r>
            <a:r>
              <a:rPr lang="en-US" sz="1600" smtClean="0"/>
              <a:t>– Theater Medical Data Server</a:t>
            </a:r>
          </a:p>
          <a:p>
            <a:pPr eaLnBrk="1" hangingPunct="1"/>
            <a:r>
              <a:rPr lang="en-US" sz="1600" b="1" smtClean="0"/>
              <a:t>TC2</a:t>
            </a:r>
            <a:r>
              <a:rPr lang="en-US" sz="1600" smtClean="0"/>
              <a:t> – TMIP CHCS Cache</a:t>
            </a:r>
          </a:p>
          <a:p>
            <a:pPr eaLnBrk="1" hangingPunct="1"/>
            <a:r>
              <a:rPr lang="en-US" sz="1600" b="1" smtClean="0"/>
              <a:t>ePDHA</a:t>
            </a:r>
            <a:r>
              <a:rPr lang="en-US" sz="1600" smtClean="0"/>
              <a:t> - stands for Electronic Post Deployment Health Assessment </a:t>
            </a:r>
          </a:p>
          <a:p>
            <a:pPr eaLnBrk="1" hangingPunct="1"/>
            <a:r>
              <a:rPr lang="en-US" sz="1600" b="1" smtClean="0"/>
              <a:t>TRAC2ES</a:t>
            </a:r>
            <a:r>
              <a:rPr lang="en-US" sz="1600" smtClean="0"/>
              <a:t> – TRANSCOM Regulating and Command and Control Evacuation System</a:t>
            </a:r>
          </a:p>
          <a:p>
            <a:pPr eaLnBrk="1" hangingPunct="1"/>
            <a:r>
              <a:rPr lang="en-US" sz="1600" b="1" smtClean="0"/>
              <a:t>TAMMIS</a:t>
            </a:r>
            <a:r>
              <a:rPr lang="en-US" sz="1600" smtClean="0"/>
              <a:t> – Theater Army Medical Management Information System.</a:t>
            </a:r>
          </a:p>
          <a:p>
            <a:pPr eaLnBrk="1" hangingPunct="1"/>
            <a:r>
              <a:rPr lang="en-US" sz="1600" b="1" smtClean="0"/>
              <a:t>TCAM/DCAM</a:t>
            </a:r>
            <a:r>
              <a:rPr lang="en-US" sz="1600" smtClean="0"/>
              <a:t> – TAMMIS Customer Assistance Module/DMLSS Customer Assistance Support</a:t>
            </a:r>
          </a:p>
          <a:p>
            <a:pPr eaLnBrk="1" hangingPunct="1">
              <a:buFontTx/>
              <a:buNone/>
            </a:pPr>
            <a:endParaRPr lang="en-US" sz="1600" smtClean="0"/>
          </a:p>
          <a:p>
            <a:pPr eaLnBrk="1" hangingPunct="1"/>
            <a:endParaRPr lang="en-US" sz="12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7467600" y="838200"/>
            <a:ext cx="1093788" cy="274638"/>
          </a:xfrm>
          <a:prstGeom prst="rect">
            <a:avLst/>
          </a:prstGeom>
          <a:noFill/>
          <a:ln w="9525">
            <a:noFill/>
            <a:miter lim="800000"/>
            <a:headEnd/>
            <a:tailEnd/>
          </a:ln>
        </p:spPr>
        <p:txBody>
          <a:bodyPr>
            <a:spAutoFit/>
          </a:bodyPr>
          <a:lstStyle/>
          <a:p>
            <a:pPr algn="ctr">
              <a:spcBef>
                <a:spcPct val="50000"/>
              </a:spcBef>
            </a:pPr>
            <a:r>
              <a:rPr lang="en-US" sz="1200" b="1">
                <a:solidFill>
                  <a:schemeClr val="accent2"/>
                </a:solidFill>
              </a:rPr>
              <a:t>Functional</a:t>
            </a:r>
          </a:p>
        </p:txBody>
      </p:sp>
      <p:grpSp>
        <p:nvGrpSpPr>
          <p:cNvPr id="11267" name="Group 3"/>
          <p:cNvGrpSpPr>
            <a:grpSpLocks/>
          </p:cNvGrpSpPr>
          <p:nvPr/>
        </p:nvGrpSpPr>
        <p:grpSpPr bwMode="auto">
          <a:xfrm>
            <a:off x="762000" y="381000"/>
            <a:ext cx="1143000" cy="762000"/>
            <a:chOff x="480" y="240"/>
            <a:chExt cx="720" cy="480"/>
          </a:xfrm>
        </p:grpSpPr>
        <p:sp>
          <p:nvSpPr>
            <p:cNvPr id="11353" name="Rectangle 4"/>
            <p:cNvSpPr>
              <a:spLocks noChangeArrowheads="1"/>
            </p:cNvSpPr>
            <p:nvPr/>
          </p:nvSpPr>
          <p:spPr bwMode="auto">
            <a:xfrm>
              <a:off x="480" y="240"/>
              <a:ext cx="720" cy="480"/>
            </a:xfrm>
            <a:prstGeom prst="rect">
              <a:avLst/>
            </a:prstGeom>
            <a:noFill/>
            <a:ln w="9525">
              <a:solidFill>
                <a:schemeClr val="tx1"/>
              </a:solidFill>
              <a:miter lim="800000"/>
              <a:headEnd/>
              <a:tailEnd/>
            </a:ln>
          </p:spPr>
          <p:txBody>
            <a:bodyPr wrap="none" anchor="ctr"/>
            <a:lstStyle/>
            <a:p>
              <a:endParaRPr lang="en-US"/>
            </a:p>
          </p:txBody>
        </p:sp>
        <p:sp>
          <p:nvSpPr>
            <p:cNvPr id="11354" name="Text Box 5"/>
            <p:cNvSpPr txBox="1">
              <a:spLocks noChangeArrowheads="1"/>
            </p:cNvSpPr>
            <p:nvPr/>
          </p:nvSpPr>
          <p:spPr bwMode="auto">
            <a:xfrm>
              <a:off x="480" y="282"/>
              <a:ext cx="720" cy="403"/>
            </a:xfrm>
            <a:prstGeom prst="rect">
              <a:avLst/>
            </a:prstGeom>
            <a:noFill/>
            <a:ln w="9525">
              <a:noFill/>
              <a:miter lim="800000"/>
              <a:headEnd/>
              <a:tailEnd/>
            </a:ln>
          </p:spPr>
          <p:txBody>
            <a:bodyPr>
              <a:spAutoFit/>
            </a:bodyPr>
            <a:lstStyle/>
            <a:p>
              <a:pPr algn="ctr">
                <a:spcBef>
                  <a:spcPct val="50000"/>
                </a:spcBef>
              </a:pPr>
              <a:r>
                <a:rPr lang="en-US" sz="1200" b="1"/>
                <a:t>New Requirement From Users</a:t>
              </a:r>
            </a:p>
          </p:txBody>
        </p:sp>
      </p:grpSp>
      <p:grpSp>
        <p:nvGrpSpPr>
          <p:cNvPr id="11268" name="Group 6"/>
          <p:cNvGrpSpPr>
            <a:grpSpLocks/>
          </p:cNvGrpSpPr>
          <p:nvPr/>
        </p:nvGrpSpPr>
        <p:grpSpPr bwMode="auto">
          <a:xfrm>
            <a:off x="2257425" y="381000"/>
            <a:ext cx="1143000" cy="762000"/>
            <a:chOff x="1536" y="240"/>
            <a:chExt cx="720" cy="480"/>
          </a:xfrm>
        </p:grpSpPr>
        <p:sp>
          <p:nvSpPr>
            <p:cNvPr id="11351" name="Rectangle 7"/>
            <p:cNvSpPr>
              <a:spLocks noChangeArrowheads="1"/>
            </p:cNvSpPr>
            <p:nvPr/>
          </p:nvSpPr>
          <p:spPr bwMode="auto">
            <a:xfrm>
              <a:off x="1536" y="240"/>
              <a:ext cx="720" cy="480"/>
            </a:xfrm>
            <a:prstGeom prst="rect">
              <a:avLst/>
            </a:prstGeom>
            <a:noFill/>
            <a:ln w="9525">
              <a:solidFill>
                <a:schemeClr val="tx1"/>
              </a:solidFill>
              <a:miter lim="800000"/>
              <a:headEnd/>
              <a:tailEnd/>
            </a:ln>
          </p:spPr>
          <p:txBody>
            <a:bodyPr wrap="none" anchor="ctr"/>
            <a:lstStyle/>
            <a:p>
              <a:endParaRPr lang="en-US"/>
            </a:p>
          </p:txBody>
        </p:sp>
        <p:sp>
          <p:nvSpPr>
            <p:cNvPr id="11352" name="Text Box 8"/>
            <p:cNvSpPr txBox="1">
              <a:spLocks noChangeArrowheads="1"/>
            </p:cNvSpPr>
            <p:nvPr/>
          </p:nvSpPr>
          <p:spPr bwMode="auto">
            <a:xfrm>
              <a:off x="1601" y="272"/>
              <a:ext cx="623" cy="403"/>
            </a:xfrm>
            <a:prstGeom prst="rect">
              <a:avLst/>
            </a:prstGeom>
            <a:noFill/>
            <a:ln w="9525">
              <a:noFill/>
              <a:miter lim="800000"/>
              <a:headEnd/>
              <a:tailEnd/>
            </a:ln>
          </p:spPr>
          <p:txBody>
            <a:bodyPr>
              <a:spAutoFit/>
            </a:bodyPr>
            <a:lstStyle/>
            <a:p>
              <a:pPr algn="ctr">
                <a:spcBef>
                  <a:spcPct val="50000"/>
                </a:spcBef>
              </a:pPr>
              <a:r>
                <a:rPr lang="en-US" sz="1200" b="1"/>
                <a:t>Help Desk System (TMIP CM)</a:t>
              </a:r>
            </a:p>
          </p:txBody>
        </p:sp>
      </p:grpSp>
      <p:grpSp>
        <p:nvGrpSpPr>
          <p:cNvPr id="11269" name="Group 9"/>
          <p:cNvGrpSpPr>
            <a:grpSpLocks/>
          </p:cNvGrpSpPr>
          <p:nvPr/>
        </p:nvGrpSpPr>
        <p:grpSpPr bwMode="auto">
          <a:xfrm>
            <a:off x="3781425" y="381000"/>
            <a:ext cx="1143000" cy="762000"/>
            <a:chOff x="2640" y="240"/>
            <a:chExt cx="720" cy="480"/>
          </a:xfrm>
        </p:grpSpPr>
        <p:sp>
          <p:nvSpPr>
            <p:cNvPr id="11349" name="Rectangle 10"/>
            <p:cNvSpPr>
              <a:spLocks noChangeArrowheads="1"/>
            </p:cNvSpPr>
            <p:nvPr/>
          </p:nvSpPr>
          <p:spPr bwMode="auto">
            <a:xfrm>
              <a:off x="2640" y="240"/>
              <a:ext cx="720" cy="480"/>
            </a:xfrm>
            <a:prstGeom prst="rect">
              <a:avLst/>
            </a:prstGeom>
            <a:noFill/>
            <a:ln w="9525">
              <a:solidFill>
                <a:schemeClr val="tx1"/>
              </a:solidFill>
              <a:miter lim="800000"/>
              <a:headEnd/>
              <a:tailEnd/>
            </a:ln>
          </p:spPr>
          <p:txBody>
            <a:bodyPr wrap="none" anchor="ctr"/>
            <a:lstStyle/>
            <a:p>
              <a:endParaRPr lang="en-US"/>
            </a:p>
          </p:txBody>
        </p:sp>
        <p:sp>
          <p:nvSpPr>
            <p:cNvPr id="11350" name="Text Box 11"/>
            <p:cNvSpPr txBox="1">
              <a:spLocks noChangeArrowheads="1"/>
            </p:cNvSpPr>
            <p:nvPr/>
          </p:nvSpPr>
          <p:spPr bwMode="auto">
            <a:xfrm>
              <a:off x="2688" y="282"/>
              <a:ext cx="624" cy="403"/>
            </a:xfrm>
            <a:prstGeom prst="rect">
              <a:avLst/>
            </a:prstGeom>
            <a:noFill/>
            <a:ln w="9525">
              <a:noFill/>
              <a:miter lim="800000"/>
              <a:headEnd/>
              <a:tailEnd/>
            </a:ln>
          </p:spPr>
          <p:txBody>
            <a:bodyPr>
              <a:spAutoFit/>
            </a:bodyPr>
            <a:lstStyle/>
            <a:p>
              <a:pPr algn="ctr">
                <a:spcBef>
                  <a:spcPct val="50000"/>
                </a:spcBef>
              </a:pPr>
              <a:r>
                <a:rPr lang="en-US" sz="1200" b="1"/>
                <a:t>TMIP TRIAGE &amp; ICCB</a:t>
              </a:r>
            </a:p>
          </p:txBody>
        </p:sp>
      </p:grpSp>
      <p:grpSp>
        <p:nvGrpSpPr>
          <p:cNvPr id="11270" name="Group 12"/>
          <p:cNvGrpSpPr>
            <a:grpSpLocks/>
          </p:cNvGrpSpPr>
          <p:nvPr/>
        </p:nvGrpSpPr>
        <p:grpSpPr bwMode="auto">
          <a:xfrm>
            <a:off x="762000" y="3190875"/>
            <a:ext cx="1143000" cy="762000"/>
            <a:chOff x="192" y="1200"/>
            <a:chExt cx="720" cy="480"/>
          </a:xfrm>
        </p:grpSpPr>
        <p:sp>
          <p:nvSpPr>
            <p:cNvPr id="11347" name="Rectangle 13"/>
            <p:cNvSpPr>
              <a:spLocks noChangeArrowheads="1"/>
            </p:cNvSpPr>
            <p:nvPr/>
          </p:nvSpPr>
          <p:spPr bwMode="auto">
            <a:xfrm>
              <a:off x="192" y="1200"/>
              <a:ext cx="720" cy="480"/>
            </a:xfrm>
            <a:prstGeom prst="rect">
              <a:avLst/>
            </a:prstGeom>
            <a:noFill/>
            <a:ln w="9525">
              <a:solidFill>
                <a:schemeClr val="tx1"/>
              </a:solidFill>
              <a:miter lim="800000"/>
              <a:headEnd/>
              <a:tailEnd/>
            </a:ln>
          </p:spPr>
          <p:txBody>
            <a:bodyPr wrap="none" anchor="ctr"/>
            <a:lstStyle/>
            <a:p>
              <a:endParaRPr lang="en-US"/>
            </a:p>
          </p:txBody>
        </p:sp>
        <p:sp>
          <p:nvSpPr>
            <p:cNvPr id="11348" name="Text Box 14"/>
            <p:cNvSpPr txBox="1">
              <a:spLocks noChangeArrowheads="1"/>
            </p:cNvSpPr>
            <p:nvPr/>
          </p:nvSpPr>
          <p:spPr bwMode="auto">
            <a:xfrm>
              <a:off x="240" y="1296"/>
              <a:ext cx="624" cy="288"/>
            </a:xfrm>
            <a:prstGeom prst="rect">
              <a:avLst/>
            </a:prstGeom>
            <a:noFill/>
            <a:ln w="9525">
              <a:noFill/>
              <a:miter lim="800000"/>
              <a:headEnd/>
              <a:tailEnd/>
            </a:ln>
          </p:spPr>
          <p:txBody>
            <a:bodyPr>
              <a:spAutoFit/>
            </a:bodyPr>
            <a:lstStyle/>
            <a:p>
              <a:pPr algn="ctr">
                <a:spcBef>
                  <a:spcPct val="50000"/>
                </a:spcBef>
              </a:pPr>
              <a:r>
                <a:rPr lang="en-US" sz="1200" b="1"/>
                <a:t>Theater CCB</a:t>
              </a:r>
            </a:p>
          </p:txBody>
        </p:sp>
      </p:grpSp>
      <p:sp>
        <p:nvSpPr>
          <p:cNvPr id="11271" name="AutoShape 15"/>
          <p:cNvSpPr>
            <a:spLocks noChangeArrowheads="1"/>
          </p:cNvSpPr>
          <p:nvPr/>
        </p:nvSpPr>
        <p:spPr bwMode="auto">
          <a:xfrm>
            <a:off x="5343525" y="342900"/>
            <a:ext cx="838200" cy="838200"/>
          </a:xfrm>
          <a:prstGeom prst="diamond">
            <a:avLst/>
          </a:prstGeom>
          <a:noFill/>
          <a:ln w="9525">
            <a:solidFill>
              <a:schemeClr val="tx1"/>
            </a:solidFill>
            <a:miter lim="800000"/>
            <a:headEnd/>
            <a:tailEnd/>
          </a:ln>
        </p:spPr>
        <p:txBody>
          <a:bodyPr wrap="none" anchor="ctr"/>
          <a:lstStyle/>
          <a:p>
            <a:endParaRPr lang="en-US"/>
          </a:p>
        </p:txBody>
      </p:sp>
      <p:sp>
        <p:nvSpPr>
          <p:cNvPr id="11272" name="Text Box 16"/>
          <p:cNvSpPr txBox="1">
            <a:spLocks noChangeArrowheads="1"/>
          </p:cNvSpPr>
          <p:nvPr/>
        </p:nvSpPr>
        <p:spPr bwMode="auto">
          <a:xfrm>
            <a:off x="5248275" y="523875"/>
            <a:ext cx="990600" cy="396875"/>
          </a:xfrm>
          <a:prstGeom prst="rect">
            <a:avLst/>
          </a:prstGeom>
          <a:noFill/>
          <a:ln w="9525">
            <a:noFill/>
            <a:miter lim="800000"/>
            <a:headEnd/>
            <a:tailEnd/>
          </a:ln>
        </p:spPr>
        <p:txBody>
          <a:bodyPr>
            <a:spAutoFit/>
          </a:bodyPr>
          <a:lstStyle/>
          <a:p>
            <a:pPr algn="ctr">
              <a:spcBef>
                <a:spcPct val="50000"/>
              </a:spcBef>
            </a:pPr>
            <a:r>
              <a:rPr lang="en-US" sz="1000" b="1"/>
              <a:t>Well Defined?</a:t>
            </a:r>
          </a:p>
        </p:txBody>
      </p:sp>
      <p:sp>
        <p:nvSpPr>
          <p:cNvPr id="11273" name="Text Box 17"/>
          <p:cNvSpPr txBox="1">
            <a:spLocks noChangeArrowheads="1"/>
          </p:cNvSpPr>
          <p:nvPr/>
        </p:nvSpPr>
        <p:spPr bwMode="auto">
          <a:xfrm>
            <a:off x="6076950" y="487363"/>
            <a:ext cx="508000" cy="274637"/>
          </a:xfrm>
          <a:prstGeom prst="rect">
            <a:avLst/>
          </a:prstGeom>
          <a:noFill/>
          <a:ln w="9525">
            <a:noFill/>
            <a:miter lim="800000"/>
            <a:headEnd/>
            <a:tailEnd/>
          </a:ln>
        </p:spPr>
        <p:txBody>
          <a:bodyPr>
            <a:spAutoFit/>
          </a:bodyPr>
          <a:lstStyle/>
          <a:p>
            <a:pPr>
              <a:spcBef>
                <a:spcPct val="50000"/>
              </a:spcBef>
            </a:pPr>
            <a:r>
              <a:rPr lang="en-US" sz="1200" b="1">
                <a:solidFill>
                  <a:schemeClr val="accent2"/>
                </a:solidFill>
              </a:rPr>
              <a:t>Yes</a:t>
            </a:r>
          </a:p>
        </p:txBody>
      </p:sp>
      <p:sp>
        <p:nvSpPr>
          <p:cNvPr id="11274" name="Text Box 18"/>
          <p:cNvSpPr txBox="1">
            <a:spLocks noChangeArrowheads="1"/>
          </p:cNvSpPr>
          <p:nvPr/>
        </p:nvSpPr>
        <p:spPr bwMode="auto">
          <a:xfrm>
            <a:off x="5743575" y="152400"/>
            <a:ext cx="457200" cy="274638"/>
          </a:xfrm>
          <a:prstGeom prst="rect">
            <a:avLst/>
          </a:prstGeom>
          <a:noFill/>
          <a:ln w="9525">
            <a:noFill/>
            <a:miter lim="800000"/>
            <a:headEnd/>
            <a:tailEnd/>
          </a:ln>
        </p:spPr>
        <p:txBody>
          <a:bodyPr>
            <a:spAutoFit/>
          </a:bodyPr>
          <a:lstStyle/>
          <a:p>
            <a:pPr>
              <a:spcBef>
                <a:spcPct val="50000"/>
              </a:spcBef>
            </a:pPr>
            <a:r>
              <a:rPr lang="en-US" sz="1200" b="1">
                <a:solidFill>
                  <a:srgbClr val="FF3300"/>
                </a:solidFill>
              </a:rPr>
              <a:t>No</a:t>
            </a:r>
          </a:p>
        </p:txBody>
      </p:sp>
      <p:sp>
        <p:nvSpPr>
          <p:cNvPr id="11275" name="Text Box 19"/>
          <p:cNvSpPr txBox="1">
            <a:spLocks noChangeArrowheads="1"/>
          </p:cNvSpPr>
          <p:nvPr/>
        </p:nvSpPr>
        <p:spPr bwMode="auto">
          <a:xfrm>
            <a:off x="5156200" y="5491163"/>
            <a:ext cx="457200" cy="274637"/>
          </a:xfrm>
          <a:prstGeom prst="rect">
            <a:avLst/>
          </a:prstGeom>
          <a:noFill/>
          <a:ln w="9525">
            <a:noFill/>
            <a:miter lim="800000"/>
            <a:headEnd/>
            <a:tailEnd/>
          </a:ln>
        </p:spPr>
        <p:txBody>
          <a:bodyPr>
            <a:spAutoFit/>
          </a:bodyPr>
          <a:lstStyle/>
          <a:p>
            <a:pPr algn="r">
              <a:spcBef>
                <a:spcPct val="50000"/>
              </a:spcBef>
            </a:pPr>
            <a:r>
              <a:rPr lang="en-US" sz="1200" b="1">
                <a:solidFill>
                  <a:srgbClr val="FF3300"/>
                </a:solidFill>
              </a:rPr>
              <a:t>No</a:t>
            </a:r>
          </a:p>
        </p:txBody>
      </p:sp>
      <p:sp>
        <p:nvSpPr>
          <p:cNvPr id="11276" name="Text Box 20"/>
          <p:cNvSpPr txBox="1">
            <a:spLocks noChangeArrowheads="1"/>
          </p:cNvSpPr>
          <p:nvPr/>
        </p:nvSpPr>
        <p:spPr bwMode="auto">
          <a:xfrm>
            <a:off x="5600700" y="4627563"/>
            <a:ext cx="533400" cy="274637"/>
          </a:xfrm>
          <a:prstGeom prst="rect">
            <a:avLst/>
          </a:prstGeom>
          <a:noFill/>
          <a:ln w="9525">
            <a:noFill/>
            <a:miter lim="800000"/>
            <a:headEnd/>
            <a:tailEnd/>
          </a:ln>
        </p:spPr>
        <p:txBody>
          <a:bodyPr>
            <a:spAutoFit/>
          </a:bodyPr>
          <a:lstStyle/>
          <a:p>
            <a:pPr>
              <a:spcBef>
                <a:spcPct val="50000"/>
              </a:spcBef>
            </a:pPr>
            <a:r>
              <a:rPr lang="en-US" sz="1200" b="1">
                <a:solidFill>
                  <a:schemeClr val="accent2"/>
                </a:solidFill>
              </a:rPr>
              <a:t>Yes</a:t>
            </a:r>
          </a:p>
        </p:txBody>
      </p:sp>
      <p:sp>
        <p:nvSpPr>
          <p:cNvPr id="11277" name="Text Box 21"/>
          <p:cNvSpPr txBox="1">
            <a:spLocks noChangeArrowheads="1"/>
          </p:cNvSpPr>
          <p:nvPr/>
        </p:nvSpPr>
        <p:spPr bwMode="auto">
          <a:xfrm>
            <a:off x="1295400" y="4076700"/>
            <a:ext cx="1066800" cy="274638"/>
          </a:xfrm>
          <a:prstGeom prst="rect">
            <a:avLst/>
          </a:prstGeom>
          <a:noFill/>
          <a:ln w="9525">
            <a:noFill/>
            <a:miter lim="800000"/>
            <a:headEnd/>
            <a:tailEnd/>
          </a:ln>
        </p:spPr>
        <p:txBody>
          <a:bodyPr>
            <a:spAutoFit/>
          </a:bodyPr>
          <a:lstStyle/>
          <a:p>
            <a:pPr algn="ctr">
              <a:spcBef>
                <a:spcPct val="50000"/>
              </a:spcBef>
            </a:pPr>
            <a:r>
              <a:rPr lang="en-US" sz="1200" b="1">
                <a:solidFill>
                  <a:schemeClr val="accent2"/>
                </a:solidFill>
              </a:rPr>
              <a:t>Prioritized</a:t>
            </a:r>
          </a:p>
        </p:txBody>
      </p:sp>
      <p:grpSp>
        <p:nvGrpSpPr>
          <p:cNvPr id="11278" name="Group 22"/>
          <p:cNvGrpSpPr>
            <a:grpSpLocks/>
          </p:cNvGrpSpPr>
          <p:nvPr/>
        </p:nvGrpSpPr>
        <p:grpSpPr bwMode="auto">
          <a:xfrm>
            <a:off x="6781800" y="4476750"/>
            <a:ext cx="1143000" cy="762000"/>
            <a:chOff x="2515" y="3720"/>
            <a:chExt cx="720" cy="480"/>
          </a:xfrm>
        </p:grpSpPr>
        <p:sp>
          <p:nvSpPr>
            <p:cNvPr id="11345" name="Rectangle 23"/>
            <p:cNvSpPr>
              <a:spLocks noChangeArrowheads="1"/>
            </p:cNvSpPr>
            <p:nvPr/>
          </p:nvSpPr>
          <p:spPr bwMode="auto">
            <a:xfrm>
              <a:off x="2515" y="3720"/>
              <a:ext cx="720" cy="480"/>
            </a:xfrm>
            <a:prstGeom prst="rect">
              <a:avLst/>
            </a:prstGeom>
            <a:noFill/>
            <a:ln w="9525">
              <a:solidFill>
                <a:schemeClr val="tx1"/>
              </a:solidFill>
              <a:miter lim="800000"/>
              <a:headEnd/>
              <a:tailEnd/>
            </a:ln>
          </p:spPr>
          <p:txBody>
            <a:bodyPr wrap="none" anchor="ctr"/>
            <a:lstStyle/>
            <a:p>
              <a:endParaRPr lang="en-US"/>
            </a:p>
          </p:txBody>
        </p:sp>
        <p:sp>
          <p:nvSpPr>
            <p:cNvPr id="11346" name="Text Box 24"/>
            <p:cNvSpPr txBox="1">
              <a:spLocks noChangeArrowheads="1"/>
            </p:cNvSpPr>
            <p:nvPr/>
          </p:nvSpPr>
          <p:spPr bwMode="auto">
            <a:xfrm>
              <a:off x="2517" y="3827"/>
              <a:ext cx="710" cy="288"/>
            </a:xfrm>
            <a:prstGeom prst="rect">
              <a:avLst/>
            </a:prstGeom>
            <a:noFill/>
            <a:ln w="9525">
              <a:noFill/>
              <a:miter lim="800000"/>
              <a:headEnd/>
              <a:tailEnd/>
            </a:ln>
          </p:spPr>
          <p:txBody>
            <a:bodyPr>
              <a:spAutoFit/>
            </a:bodyPr>
            <a:lstStyle/>
            <a:p>
              <a:pPr algn="ctr">
                <a:spcBef>
                  <a:spcPct val="50000"/>
                </a:spcBef>
              </a:pPr>
              <a:r>
                <a:rPr lang="en-US" sz="1200" b="1"/>
                <a:t>TMIP PM for Execution</a:t>
              </a:r>
            </a:p>
          </p:txBody>
        </p:sp>
      </p:grpSp>
      <p:grpSp>
        <p:nvGrpSpPr>
          <p:cNvPr id="11279" name="Group 25"/>
          <p:cNvGrpSpPr>
            <a:grpSpLocks/>
          </p:cNvGrpSpPr>
          <p:nvPr/>
        </p:nvGrpSpPr>
        <p:grpSpPr bwMode="auto">
          <a:xfrm>
            <a:off x="7772400" y="5638800"/>
            <a:ext cx="1143000" cy="762000"/>
            <a:chOff x="2515" y="3720"/>
            <a:chExt cx="720" cy="480"/>
          </a:xfrm>
        </p:grpSpPr>
        <p:sp>
          <p:nvSpPr>
            <p:cNvPr id="11343" name="Rectangle 26"/>
            <p:cNvSpPr>
              <a:spLocks noChangeArrowheads="1"/>
            </p:cNvSpPr>
            <p:nvPr/>
          </p:nvSpPr>
          <p:spPr bwMode="auto">
            <a:xfrm>
              <a:off x="2515" y="3720"/>
              <a:ext cx="720" cy="480"/>
            </a:xfrm>
            <a:prstGeom prst="rect">
              <a:avLst/>
            </a:prstGeom>
            <a:noFill/>
            <a:ln w="9525">
              <a:solidFill>
                <a:schemeClr val="tx1"/>
              </a:solidFill>
              <a:miter lim="800000"/>
              <a:headEnd/>
              <a:tailEnd/>
            </a:ln>
          </p:spPr>
          <p:txBody>
            <a:bodyPr wrap="none" anchor="ctr"/>
            <a:lstStyle/>
            <a:p>
              <a:endParaRPr lang="en-US"/>
            </a:p>
          </p:txBody>
        </p:sp>
        <p:sp>
          <p:nvSpPr>
            <p:cNvPr id="11344" name="Text Box 27"/>
            <p:cNvSpPr txBox="1">
              <a:spLocks noChangeArrowheads="1"/>
            </p:cNvSpPr>
            <p:nvPr/>
          </p:nvSpPr>
          <p:spPr bwMode="auto">
            <a:xfrm>
              <a:off x="2517" y="3827"/>
              <a:ext cx="710" cy="288"/>
            </a:xfrm>
            <a:prstGeom prst="rect">
              <a:avLst/>
            </a:prstGeom>
            <a:noFill/>
            <a:ln w="9525">
              <a:noFill/>
              <a:miter lim="800000"/>
              <a:headEnd/>
              <a:tailEnd/>
            </a:ln>
          </p:spPr>
          <p:txBody>
            <a:bodyPr>
              <a:spAutoFit/>
            </a:bodyPr>
            <a:lstStyle/>
            <a:p>
              <a:pPr algn="ctr">
                <a:spcBef>
                  <a:spcPct val="50000"/>
                </a:spcBef>
              </a:pPr>
              <a:r>
                <a:rPr lang="en-US" sz="1200" b="1"/>
                <a:t>Entered In DOORS</a:t>
              </a:r>
            </a:p>
          </p:txBody>
        </p:sp>
      </p:grpSp>
      <p:sp>
        <p:nvSpPr>
          <p:cNvPr id="11280" name="Rectangle 28"/>
          <p:cNvSpPr>
            <a:spLocks noChangeArrowheads="1"/>
          </p:cNvSpPr>
          <p:nvPr/>
        </p:nvSpPr>
        <p:spPr bwMode="auto">
          <a:xfrm>
            <a:off x="6208713" y="2657475"/>
            <a:ext cx="1092200" cy="762000"/>
          </a:xfrm>
          <a:prstGeom prst="rect">
            <a:avLst/>
          </a:prstGeom>
          <a:noFill/>
          <a:ln w="9525">
            <a:solidFill>
              <a:schemeClr val="tx1"/>
            </a:solidFill>
            <a:miter lim="800000"/>
            <a:headEnd/>
            <a:tailEnd/>
          </a:ln>
        </p:spPr>
        <p:txBody>
          <a:bodyPr wrap="none" anchor="ctr"/>
          <a:lstStyle/>
          <a:p>
            <a:endParaRPr lang="en-US"/>
          </a:p>
        </p:txBody>
      </p:sp>
      <p:sp>
        <p:nvSpPr>
          <p:cNvPr id="11281" name="Text Box 29"/>
          <p:cNvSpPr txBox="1">
            <a:spLocks noChangeArrowheads="1"/>
          </p:cNvSpPr>
          <p:nvPr/>
        </p:nvSpPr>
        <p:spPr bwMode="auto">
          <a:xfrm>
            <a:off x="6172200" y="2887663"/>
            <a:ext cx="1109663" cy="274637"/>
          </a:xfrm>
          <a:prstGeom prst="rect">
            <a:avLst/>
          </a:prstGeom>
          <a:noFill/>
          <a:ln w="9525">
            <a:noFill/>
            <a:miter lim="800000"/>
            <a:headEnd/>
            <a:tailEnd/>
          </a:ln>
        </p:spPr>
        <p:txBody>
          <a:bodyPr>
            <a:spAutoFit/>
          </a:bodyPr>
          <a:lstStyle/>
          <a:p>
            <a:pPr algn="ctr">
              <a:spcBef>
                <a:spcPct val="50000"/>
              </a:spcBef>
            </a:pPr>
            <a:r>
              <a:rPr lang="en-US" sz="1200" b="1"/>
              <a:t>TMIP PMO</a:t>
            </a:r>
          </a:p>
        </p:txBody>
      </p:sp>
      <p:grpSp>
        <p:nvGrpSpPr>
          <p:cNvPr id="11282" name="Group 30"/>
          <p:cNvGrpSpPr>
            <a:grpSpLocks/>
          </p:cNvGrpSpPr>
          <p:nvPr/>
        </p:nvGrpSpPr>
        <p:grpSpPr bwMode="auto">
          <a:xfrm>
            <a:off x="7419975" y="2657475"/>
            <a:ext cx="1143000" cy="762000"/>
            <a:chOff x="3216" y="240"/>
            <a:chExt cx="720" cy="480"/>
          </a:xfrm>
        </p:grpSpPr>
        <p:sp>
          <p:nvSpPr>
            <p:cNvPr id="11341" name="Rectangle 31"/>
            <p:cNvSpPr>
              <a:spLocks noChangeArrowheads="1"/>
            </p:cNvSpPr>
            <p:nvPr/>
          </p:nvSpPr>
          <p:spPr bwMode="auto">
            <a:xfrm>
              <a:off x="3216" y="240"/>
              <a:ext cx="720" cy="480"/>
            </a:xfrm>
            <a:prstGeom prst="rect">
              <a:avLst/>
            </a:prstGeom>
            <a:noFill/>
            <a:ln w="9525">
              <a:solidFill>
                <a:schemeClr val="tx1"/>
              </a:solidFill>
              <a:miter lim="800000"/>
              <a:headEnd/>
              <a:tailEnd/>
            </a:ln>
          </p:spPr>
          <p:txBody>
            <a:bodyPr wrap="none" anchor="ctr"/>
            <a:lstStyle/>
            <a:p>
              <a:endParaRPr lang="en-US"/>
            </a:p>
          </p:txBody>
        </p:sp>
        <p:sp>
          <p:nvSpPr>
            <p:cNvPr id="11342" name="Text Box 32"/>
            <p:cNvSpPr txBox="1">
              <a:spLocks noChangeArrowheads="1"/>
            </p:cNvSpPr>
            <p:nvPr/>
          </p:nvSpPr>
          <p:spPr bwMode="auto">
            <a:xfrm>
              <a:off x="3264" y="384"/>
              <a:ext cx="624" cy="173"/>
            </a:xfrm>
            <a:prstGeom prst="rect">
              <a:avLst/>
            </a:prstGeom>
            <a:noFill/>
            <a:ln w="9525">
              <a:noFill/>
              <a:miter lim="800000"/>
              <a:headEnd/>
              <a:tailEnd/>
            </a:ln>
          </p:spPr>
          <p:txBody>
            <a:bodyPr>
              <a:spAutoFit/>
            </a:bodyPr>
            <a:lstStyle/>
            <a:p>
              <a:pPr algn="ctr">
                <a:spcBef>
                  <a:spcPct val="50000"/>
                </a:spcBef>
              </a:pPr>
              <a:r>
                <a:rPr lang="en-US" sz="1200" b="1"/>
                <a:t>TFWG</a:t>
              </a:r>
            </a:p>
          </p:txBody>
        </p:sp>
      </p:grpSp>
      <p:grpSp>
        <p:nvGrpSpPr>
          <p:cNvPr id="11283" name="Group 33"/>
          <p:cNvGrpSpPr>
            <a:grpSpLocks/>
          </p:cNvGrpSpPr>
          <p:nvPr/>
        </p:nvGrpSpPr>
        <p:grpSpPr bwMode="auto">
          <a:xfrm>
            <a:off x="2867025" y="4495800"/>
            <a:ext cx="1143000" cy="762000"/>
            <a:chOff x="3216" y="240"/>
            <a:chExt cx="720" cy="480"/>
          </a:xfrm>
        </p:grpSpPr>
        <p:sp>
          <p:nvSpPr>
            <p:cNvPr id="11339" name="Rectangle 34"/>
            <p:cNvSpPr>
              <a:spLocks noChangeArrowheads="1"/>
            </p:cNvSpPr>
            <p:nvPr/>
          </p:nvSpPr>
          <p:spPr bwMode="auto">
            <a:xfrm>
              <a:off x="3216" y="240"/>
              <a:ext cx="720" cy="480"/>
            </a:xfrm>
            <a:prstGeom prst="rect">
              <a:avLst/>
            </a:prstGeom>
            <a:noFill/>
            <a:ln w="9525">
              <a:solidFill>
                <a:schemeClr val="tx1"/>
              </a:solidFill>
              <a:miter lim="800000"/>
              <a:headEnd/>
              <a:tailEnd/>
            </a:ln>
          </p:spPr>
          <p:txBody>
            <a:bodyPr wrap="none" anchor="ctr"/>
            <a:lstStyle/>
            <a:p>
              <a:endParaRPr lang="en-US"/>
            </a:p>
          </p:txBody>
        </p:sp>
        <p:sp>
          <p:nvSpPr>
            <p:cNvPr id="11340" name="Text Box 35"/>
            <p:cNvSpPr txBox="1">
              <a:spLocks noChangeArrowheads="1"/>
            </p:cNvSpPr>
            <p:nvPr/>
          </p:nvSpPr>
          <p:spPr bwMode="auto">
            <a:xfrm>
              <a:off x="3264" y="384"/>
              <a:ext cx="624" cy="173"/>
            </a:xfrm>
            <a:prstGeom prst="rect">
              <a:avLst/>
            </a:prstGeom>
            <a:noFill/>
            <a:ln w="9525">
              <a:noFill/>
              <a:miter lim="800000"/>
              <a:headEnd/>
              <a:tailEnd/>
            </a:ln>
          </p:spPr>
          <p:txBody>
            <a:bodyPr>
              <a:spAutoFit/>
            </a:bodyPr>
            <a:lstStyle/>
            <a:p>
              <a:pPr algn="ctr">
                <a:spcBef>
                  <a:spcPct val="50000"/>
                </a:spcBef>
              </a:pPr>
              <a:r>
                <a:rPr lang="en-US" sz="1200" b="1"/>
                <a:t>FHPC</a:t>
              </a:r>
            </a:p>
          </p:txBody>
        </p:sp>
      </p:grpSp>
      <p:sp>
        <p:nvSpPr>
          <p:cNvPr id="11284" name="Text Box 36"/>
          <p:cNvSpPr txBox="1">
            <a:spLocks noChangeArrowheads="1"/>
          </p:cNvSpPr>
          <p:nvPr/>
        </p:nvSpPr>
        <p:spPr bwMode="auto">
          <a:xfrm>
            <a:off x="6191250" y="3124200"/>
            <a:ext cx="1058863" cy="274638"/>
          </a:xfrm>
          <a:prstGeom prst="rect">
            <a:avLst/>
          </a:prstGeom>
          <a:noFill/>
          <a:ln w="9525">
            <a:noFill/>
            <a:miter lim="800000"/>
            <a:headEnd/>
            <a:tailEnd/>
          </a:ln>
        </p:spPr>
        <p:txBody>
          <a:bodyPr>
            <a:spAutoFit/>
          </a:bodyPr>
          <a:lstStyle/>
          <a:p>
            <a:pPr algn="ctr">
              <a:spcBef>
                <a:spcPct val="50000"/>
              </a:spcBef>
            </a:pPr>
            <a:r>
              <a:rPr lang="en-US" sz="1200" b="1">
                <a:solidFill>
                  <a:srgbClr val="33CC33"/>
                </a:solidFill>
              </a:rPr>
              <a:t>Technical</a:t>
            </a:r>
          </a:p>
        </p:txBody>
      </p:sp>
      <p:sp>
        <p:nvSpPr>
          <p:cNvPr id="11285" name="AutoShape 37"/>
          <p:cNvSpPr>
            <a:spLocks noChangeArrowheads="1"/>
          </p:cNvSpPr>
          <p:nvPr/>
        </p:nvSpPr>
        <p:spPr bwMode="auto">
          <a:xfrm>
            <a:off x="4724400" y="4457700"/>
            <a:ext cx="838200" cy="838200"/>
          </a:xfrm>
          <a:prstGeom prst="diamond">
            <a:avLst/>
          </a:prstGeom>
          <a:noFill/>
          <a:ln w="9525">
            <a:solidFill>
              <a:schemeClr val="tx1"/>
            </a:solidFill>
            <a:miter lim="800000"/>
            <a:headEnd/>
            <a:tailEnd/>
          </a:ln>
        </p:spPr>
        <p:txBody>
          <a:bodyPr wrap="none" anchor="ctr"/>
          <a:lstStyle/>
          <a:p>
            <a:endParaRPr lang="en-US"/>
          </a:p>
        </p:txBody>
      </p:sp>
      <p:sp>
        <p:nvSpPr>
          <p:cNvPr id="11286" name="Text Box 38"/>
          <p:cNvSpPr txBox="1">
            <a:spLocks noChangeArrowheads="1"/>
          </p:cNvSpPr>
          <p:nvPr/>
        </p:nvSpPr>
        <p:spPr bwMode="auto">
          <a:xfrm>
            <a:off x="4654550" y="4775200"/>
            <a:ext cx="990600" cy="244475"/>
          </a:xfrm>
          <a:prstGeom prst="rect">
            <a:avLst/>
          </a:prstGeom>
          <a:noFill/>
          <a:ln w="9525">
            <a:noFill/>
            <a:miter lim="800000"/>
            <a:headEnd/>
            <a:tailEnd/>
          </a:ln>
        </p:spPr>
        <p:txBody>
          <a:bodyPr>
            <a:spAutoFit/>
          </a:bodyPr>
          <a:lstStyle/>
          <a:p>
            <a:pPr algn="ctr">
              <a:spcBef>
                <a:spcPct val="50000"/>
              </a:spcBef>
            </a:pPr>
            <a:r>
              <a:rPr lang="en-US" sz="1000" b="1"/>
              <a:t>Approved?</a:t>
            </a:r>
          </a:p>
        </p:txBody>
      </p:sp>
      <p:sp>
        <p:nvSpPr>
          <p:cNvPr id="11287" name="AutoShape 39"/>
          <p:cNvSpPr>
            <a:spLocks noChangeArrowheads="1"/>
          </p:cNvSpPr>
          <p:nvPr/>
        </p:nvSpPr>
        <p:spPr bwMode="auto">
          <a:xfrm>
            <a:off x="4724400" y="3152775"/>
            <a:ext cx="838200" cy="838200"/>
          </a:xfrm>
          <a:prstGeom prst="diamond">
            <a:avLst/>
          </a:prstGeom>
          <a:noFill/>
          <a:ln w="9525">
            <a:solidFill>
              <a:schemeClr val="tx1"/>
            </a:solidFill>
            <a:miter lim="800000"/>
            <a:headEnd/>
            <a:tailEnd/>
          </a:ln>
        </p:spPr>
        <p:txBody>
          <a:bodyPr wrap="none" anchor="ctr"/>
          <a:lstStyle/>
          <a:p>
            <a:endParaRPr lang="en-US"/>
          </a:p>
        </p:txBody>
      </p:sp>
      <p:sp>
        <p:nvSpPr>
          <p:cNvPr id="11288" name="Text Box 40"/>
          <p:cNvSpPr txBox="1">
            <a:spLocks noChangeArrowheads="1"/>
          </p:cNvSpPr>
          <p:nvPr/>
        </p:nvSpPr>
        <p:spPr bwMode="auto">
          <a:xfrm>
            <a:off x="4657725" y="3448050"/>
            <a:ext cx="990600" cy="244475"/>
          </a:xfrm>
          <a:prstGeom prst="rect">
            <a:avLst/>
          </a:prstGeom>
          <a:noFill/>
          <a:ln w="9525">
            <a:noFill/>
            <a:miter lim="800000"/>
            <a:headEnd/>
            <a:tailEnd/>
          </a:ln>
        </p:spPr>
        <p:txBody>
          <a:bodyPr>
            <a:spAutoFit/>
          </a:bodyPr>
          <a:lstStyle/>
          <a:p>
            <a:pPr algn="ctr">
              <a:spcBef>
                <a:spcPct val="50000"/>
              </a:spcBef>
            </a:pPr>
            <a:r>
              <a:rPr lang="en-US" sz="1000" b="1"/>
              <a:t>Validated?</a:t>
            </a:r>
          </a:p>
        </p:txBody>
      </p:sp>
      <p:sp>
        <p:nvSpPr>
          <p:cNvPr id="11289" name="Text Box 41"/>
          <p:cNvSpPr txBox="1">
            <a:spLocks noChangeArrowheads="1"/>
          </p:cNvSpPr>
          <p:nvPr/>
        </p:nvSpPr>
        <p:spPr bwMode="auto">
          <a:xfrm>
            <a:off x="4346575" y="3322638"/>
            <a:ext cx="533400" cy="274637"/>
          </a:xfrm>
          <a:prstGeom prst="rect">
            <a:avLst/>
          </a:prstGeom>
          <a:noFill/>
          <a:ln w="9525">
            <a:noFill/>
            <a:miter lim="800000"/>
            <a:headEnd/>
            <a:tailEnd/>
          </a:ln>
        </p:spPr>
        <p:txBody>
          <a:bodyPr>
            <a:spAutoFit/>
          </a:bodyPr>
          <a:lstStyle/>
          <a:p>
            <a:pPr>
              <a:spcBef>
                <a:spcPct val="50000"/>
              </a:spcBef>
            </a:pPr>
            <a:r>
              <a:rPr lang="en-US" sz="1200" b="1">
                <a:solidFill>
                  <a:schemeClr val="accent2"/>
                </a:solidFill>
              </a:rPr>
              <a:t>Yes</a:t>
            </a:r>
          </a:p>
        </p:txBody>
      </p:sp>
      <p:sp>
        <p:nvSpPr>
          <p:cNvPr id="11290" name="Text Box 42"/>
          <p:cNvSpPr txBox="1">
            <a:spLocks noChangeArrowheads="1"/>
          </p:cNvSpPr>
          <p:nvPr/>
        </p:nvSpPr>
        <p:spPr bwMode="auto">
          <a:xfrm>
            <a:off x="4673600" y="2824163"/>
            <a:ext cx="457200" cy="274637"/>
          </a:xfrm>
          <a:prstGeom prst="rect">
            <a:avLst/>
          </a:prstGeom>
          <a:noFill/>
          <a:ln w="9525">
            <a:noFill/>
            <a:miter lim="800000"/>
            <a:headEnd/>
            <a:tailEnd/>
          </a:ln>
        </p:spPr>
        <p:txBody>
          <a:bodyPr>
            <a:spAutoFit/>
          </a:bodyPr>
          <a:lstStyle/>
          <a:p>
            <a:pPr algn="r">
              <a:spcBef>
                <a:spcPct val="50000"/>
              </a:spcBef>
            </a:pPr>
            <a:r>
              <a:rPr lang="en-US" sz="1200" b="1">
                <a:solidFill>
                  <a:srgbClr val="FF3300"/>
                </a:solidFill>
              </a:rPr>
              <a:t>No</a:t>
            </a:r>
          </a:p>
        </p:txBody>
      </p:sp>
      <p:sp>
        <p:nvSpPr>
          <p:cNvPr id="11291" name="Text Box 43"/>
          <p:cNvSpPr txBox="1">
            <a:spLocks noChangeArrowheads="1"/>
          </p:cNvSpPr>
          <p:nvPr/>
        </p:nvSpPr>
        <p:spPr bwMode="auto">
          <a:xfrm>
            <a:off x="2101850" y="5535613"/>
            <a:ext cx="2247900" cy="274637"/>
          </a:xfrm>
          <a:prstGeom prst="rect">
            <a:avLst/>
          </a:prstGeom>
          <a:noFill/>
          <a:ln w="9525">
            <a:noFill/>
            <a:miter lim="800000"/>
            <a:headEnd/>
            <a:tailEnd/>
          </a:ln>
        </p:spPr>
        <p:txBody>
          <a:bodyPr>
            <a:spAutoFit/>
          </a:bodyPr>
          <a:lstStyle/>
          <a:p>
            <a:pPr algn="ctr">
              <a:spcBef>
                <a:spcPct val="50000"/>
              </a:spcBef>
            </a:pPr>
            <a:r>
              <a:rPr lang="en-US" sz="1200" b="1">
                <a:solidFill>
                  <a:srgbClr val="FF3300"/>
                </a:solidFill>
              </a:rPr>
              <a:t>Feedback</a:t>
            </a:r>
          </a:p>
        </p:txBody>
      </p:sp>
      <p:sp>
        <p:nvSpPr>
          <p:cNvPr id="11292" name="Text Box 44"/>
          <p:cNvSpPr txBox="1">
            <a:spLocks noChangeArrowheads="1"/>
          </p:cNvSpPr>
          <p:nvPr/>
        </p:nvSpPr>
        <p:spPr bwMode="auto">
          <a:xfrm>
            <a:off x="3257550" y="1895475"/>
            <a:ext cx="1085850" cy="274638"/>
          </a:xfrm>
          <a:prstGeom prst="rect">
            <a:avLst/>
          </a:prstGeom>
          <a:noFill/>
          <a:ln w="9525">
            <a:noFill/>
            <a:miter lim="800000"/>
            <a:headEnd/>
            <a:tailEnd/>
          </a:ln>
        </p:spPr>
        <p:txBody>
          <a:bodyPr>
            <a:spAutoFit/>
          </a:bodyPr>
          <a:lstStyle/>
          <a:p>
            <a:pPr algn="ctr">
              <a:spcBef>
                <a:spcPct val="50000"/>
              </a:spcBef>
            </a:pPr>
            <a:r>
              <a:rPr lang="en-US" sz="1200" b="1">
                <a:solidFill>
                  <a:srgbClr val="FF3300"/>
                </a:solidFill>
              </a:rPr>
              <a:t>Feedback</a:t>
            </a:r>
          </a:p>
        </p:txBody>
      </p:sp>
      <p:sp>
        <p:nvSpPr>
          <p:cNvPr id="11293" name="Rectangle 45"/>
          <p:cNvSpPr>
            <a:spLocks noChangeArrowheads="1"/>
          </p:cNvSpPr>
          <p:nvPr/>
        </p:nvSpPr>
        <p:spPr bwMode="auto">
          <a:xfrm>
            <a:off x="7419975" y="1457325"/>
            <a:ext cx="1143000" cy="762000"/>
          </a:xfrm>
          <a:prstGeom prst="rect">
            <a:avLst/>
          </a:prstGeom>
          <a:noFill/>
          <a:ln w="9525">
            <a:solidFill>
              <a:schemeClr val="tx1"/>
            </a:solidFill>
            <a:miter lim="800000"/>
            <a:headEnd/>
            <a:tailEnd/>
          </a:ln>
        </p:spPr>
        <p:txBody>
          <a:bodyPr wrap="none" anchor="ctr"/>
          <a:lstStyle/>
          <a:p>
            <a:endParaRPr lang="en-US"/>
          </a:p>
        </p:txBody>
      </p:sp>
      <p:sp>
        <p:nvSpPr>
          <p:cNvPr id="11294" name="Text Box 46"/>
          <p:cNvSpPr txBox="1">
            <a:spLocks noChangeArrowheads="1"/>
          </p:cNvSpPr>
          <p:nvPr/>
        </p:nvSpPr>
        <p:spPr bwMode="auto">
          <a:xfrm>
            <a:off x="7467600" y="1514475"/>
            <a:ext cx="990600" cy="684213"/>
          </a:xfrm>
          <a:prstGeom prst="rect">
            <a:avLst/>
          </a:prstGeom>
          <a:noFill/>
          <a:ln w="9525">
            <a:noFill/>
            <a:miter lim="800000"/>
            <a:headEnd/>
            <a:tailEnd/>
          </a:ln>
        </p:spPr>
        <p:txBody>
          <a:bodyPr>
            <a:spAutoFit/>
          </a:bodyPr>
          <a:lstStyle/>
          <a:p>
            <a:pPr algn="ctr">
              <a:spcBef>
                <a:spcPct val="50000"/>
              </a:spcBef>
            </a:pPr>
            <a:r>
              <a:rPr lang="en-US" sz="1200" b="1"/>
              <a:t>IM SRWG</a:t>
            </a:r>
          </a:p>
          <a:p>
            <a:pPr algn="ctr"/>
            <a:r>
              <a:rPr lang="en-US" sz="900" b="1"/>
              <a:t>(Entered as a Submission in DOORS)</a:t>
            </a:r>
          </a:p>
        </p:txBody>
      </p:sp>
      <p:cxnSp>
        <p:nvCxnSpPr>
          <p:cNvPr id="11295" name="AutoShape 47"/>
          <p:cNvCxnSpPr>
            <a:cxnSpLocks noChangeShapeType="1"/>
            <a:stCxn id="11293" idx="2"/>
            <a:endCxn id="11341" idx="0"/>
          </p:cNvCxnSpPr>
          <p:nvPr/>
        </p:nvCxnSpPr>
        <p:spPr bwMode="auto">
          <a:xfrm>
            <a:off x="7991475" y="2219325"/>
            <a:ext cx="0" cy="438150"/>
          </a:xfrm>
          <a:prstGeom prst="straightConnector1">
            <a:avLst/>
          </a:prstGeom>
          <a:noFill/>
          <a:ln w="9525">
            <a:solidFill>
              <a:schemeClr val="accent2"/>
            </a:solidFill>
            <a:round/>
            <a:headEnd/>
            <a:tailEnd type="triangle" w="med" len="med"/>
          </a:ln>
        </p:spPr>
      </p:cxnSp>
      <p:sp>
        <p:nvSpPr>
          <p:cNvPr id="11296" name="Text Box 48"/>
          <p:cNvSpPr txBox="1">
            <a:spLocks noChangeArrowheads="1"/>
          </p:cNvSpPr>
          <p:nvPr/>
        </p:nvSpPr>
        <p:spPr bwMode="auto">
          <a:xfrm>
            <a:off x="7239000" y="2316163"/>
            <a:ext cx="1447800" cy="274637"/>
          </a:xfrm>
          <a:prstGeom prst="rect">
            <a:avLst/>
          </a:prstGeom>
          <a:noFill/>
          <a:ln w="9525">
            <a:noFill/>
            <a:miter lim="800000"/>
            <a:headEnd/>
            <a:tailEnd/>
          </a:ln>
        </p:spPr>
        <p:txBody>
          <a:bodyPr>
            <a:spAutoFit/>
          </a:bodyPr>
          <a:lstStyle/>
          <a:p>
            <a:pPr algn="ctr">
              <a:spcBef>
                <a:spcPct val="50000"/>
              </a:spcBef>
            </a:pPr>
            <a:r>
              <a:rPr lang="en-US" sz="1200" b="1">
                <a:solidFill>
                  <a:schemeClr val="accent2"/>
                </a:solidFill>
              </a:rPr>
              <a:t>Theater Issues</a:t>
            </a:r>
          </a:p>
        </p:txBody>
      </p:sp>
      <p:cxnSp>
        <p:nvCxnSpPr>
          <p:cNvPr id="11297" name="AutoShape 49"/>
          <p:cNvCxnSpPr>
            <a:cxnSpLocks noChangeShapeType="1"/>
            <a:stCxn id="11280" idx="2"/>
            <a:endCxn id="11287" idx="3"/>
          </p:cNvCxnSpPr>
          <p:nvPr/>
        </p:nvCxnSpPr>
        <p:spPr bwMode="auto">
          <a:xfrm rot="5400000">
            <a:off x="6082507" y="2899568"/>
            <a:ext cx="152400" cy="1192213"/>
          </a:xfrm>
          <a:prstGeom prst="bentConnector2">
            <a:avLst/>
          </a:prstGeom>
          <a:noFill/>
          <a:ln w="9525">
            <a:solidFill>
              <a:srgbClr val="33CC33"/>
            </a:solidFill>
            <a:miter lim="800000"/>
            <a:headEnd/>
            <a:tailEnd type="triangle" w="med" len="med"/>
          </a:ln>
        </p:spPr>
      </p:cxnSp>
      <p:cxnSp>
        <p:nvCxnSpPr>
          <p:cNvPr id="11298" name="AutoShape 50"/>
          <p:cNvCxnSpPr>
            <a:cxnSpLocks noChangeShapeType="1"/>
            <a:stCxn id="11341" idx="2"/>
            <a:endCxn id="11287" idx="3"/>
          </p:cNvCxnSpPr>
          <p:nvPr/>
        </p:nvCxnSpPr>
        <p:spPr bwMode="auto">
          <a:xfrm rot="5400000">
            <a:off x="6700838" y="2281237"/>
            <a:ext cx="152400" cy="2428875"/>
          </a:xfrm>
          <a:prstGeom prst="bentConnector2">
            <a:avLst/>
          </a:prstGeom>
          <a:noFill/>
          <a:ln w="9525">
            <a:solidFill>
              <a:schemeClr val="accent2"/>
            </a:solidFill>
            <a:miter lim="800000"/>
            <a:headEnd/>
            <a:tailEnd type="triangle" w="med" len="med"/>
          </a:ln>
        </p:spPr>
      </p:cxnSp>
      <p:cxnSp>
        <p:nvCxnSpPr>
          <p:cNvPr id="11299" name="AutoShape 51"/>
          <p:cNvCxnSpPr>
            <a:cxnSpLocks noChangeShapeType="1"/>
            <a:stCxn id="11287" idx="0"/>
            <a:endCxn id="11349" idx="2"/>
          </p:cNvCxnSpPr>
          <p:nvPr/>
        </p:nvCxnSpPr>
        <p:spPr bwMode="auto">
          <a:xfrm rot="5400000" flipH="1">
            <a:off x="3743325" y="1752600"/>
            <a:ext cx="2009775" cy="790575"/>
          </a:xfrm>
          <a:prstGeom prst="bentConnector3">
            <a:avLst>
              <a:gd name="adj1" fmla="val 50000"/>
            </a:avLst>
          </a:prstGeom>
          <a:noFill/>
          <a:ln w="9525">
            <a:solidFill>
              <a:srgbClr val="FF3300"/>
            </a:solidFill>
            <a:miter lim="800000"/>
            <a:headEnd/>
            <a:tailEnd type="triangle" w="med" len="med"/>
          </a:ln>
        </p:spPr>
      </p:cxnSp>
      <p:cxnSp>
        <p:nvCxnSpPr>
          <p:cNvPr id="11300" name="AutoShape 52"/>
          <p:cNvCxnSpPr>
            <a:cxnSpLocks noChangeShapeType="1"/>
            <a:stCxn id="11287" idx="2"/>
            <a:endCxn id="11343" idx="0"/>
          </p:cNvCxnSpPr>
          <p:nvPr/>
        </p:nvCxnSpPr>
        <p:spPr bwMode="auto">
          <a:xfrm rot="16200000" flipH="1">
            <a:off x="5919787" y="3214688"/>
            <a:ext cx="1647825" cy="3200400"/>
          </a:xfrm>
          <a:prstGeom prst="bentConnector3">
            <a:avLst>
              <a:gd name="adj1" fmla="val 7125"/>
            </a:avLst>
          </a:prstGeom>
          <a:noFill/>
          <a:ln w="9525">
            <a:solidFill>
              <a:srgbClr val="33CC33"/>
            </a:solidFill>
            <a:miter lim="800000"/>
            <a:headEnd/>
            <a:tailEnd type="triangle" w="med" len="med"/>
          </a:ln>
        </p:spPr>
      </p:cxnSp>
      <p:sp>
        <p:nvSpPr>
          <p:cNvPr id="11301" name="Text Box 53"/>
          <p:cNvSpPr txBox="1">
            <a:spLocks noChangeArrowheads="1"/>
          </p:cNvSpPr>
          <p:nvPr/>
        </p:nvSpPr>
        <p:spPr bwMode="auto">
          <a:xfrm>
            <a:off x="7620000" y="619125"/>
            <a:ext cx="762000" cy="274638"/>
          </a:xfrm>
          <a:prstGeom prst="rect">
            <a:avLst/>
          </a:prstGeom>
          <a:noFill/>
          <a:ln w="9525">
            <a:noFill/>
            <a:miter lim="800000"/>
            <a:headEnd/>
            <a:tailEnd/>
          </a:ln>
        </p:spPr>
        <p:txBody>
          <a:bodyPr>
            <a:spAutoFit/>
          </a:bodyPr>
          <a:lstStyle/>
          <a:p>
            <a:pPr algn="ctr">
              <a:spcBef>
                <a:spcPct val="50000"/>
              </a:spcBef>
            </a:pPr>
            <a:r>
              <a:rPr lang="en-US" sz="1200" b="1">
                <a:solidFill>
                  <a:srgbClr val="000000"/>
                </a:solidFill>
              </a:rPr>
              <a:t>TFMO</a:t>
            </a:r>
          </a:p>
        </p:txBody>
      </p:sp>
      <p:sp>
        <p:nvSpPr>
          <p:cNvPr id="11302" name="Text Box 54"/>
          <p:cNvSpPr txBox="1">
            <a:spLocks noChangeArrowheads="1"/>
          </p:cNvSpPr>
          <p:nvPr/>
        </p:nvSpPr>
        <p:spPr bwMode="auto">
          <a:xfrm>
            <a:off x="5181600" y="3857625"/>
            <a:ext cx="3200400" cy="274638"/>
          </a:xfrm>
          <a:prstGeom prst="rect">
            <a:avLst/>
          </a:prstGeom>
          <a:noFill/>
          <a:ln w="9525">
            <a:noFill/>
            <a:miter lim="800000"/>
            <a:headEnd/>
            <a:tailEnd/>
          </a:ln>
        </p:spPr>
        <p:txBody>
          <a:bodyPr>
            <a:spAutoFit/>
          </a:bodyPr>
          <a:lstStyle/>
          <a:p>
            <a:pPr>
              <a:spcBef>
                <a:spcPct val="50000"/>
              </a:spcBef>
            </a:pPr>
            <a:r>
              <a:rPr lang="en-US" sz="1000" b="1">
                <a:solidFill>
                  <a:srgbClr val="000000"/>
                </a:solidFill>
              </a:rPr>
              <a:t>Technical</a:t>
            </a:r>
            <a:r>
              <a:rPr lang="en-US" sz="1200" b="1">
                <a:solidFill>
                  <a:srgbClr val="000000"/>
                </a:solidFill>
              </a:rPr>
              <a:t> </a:t>
            </a:r>
            <a:r>
              <a:rPr lang="en-US" sz="1000" b="1">
                <a:solidFill>
                  <a:srgbClr val="000000"/>
                </a:solidFill>
              </a:rPr>
              <a:t>&amp; Functional Detailed Requirements</a:t>
            </a:r>
          </a:p>
        </p:txBody>
      </p:sp>
      <p:cxnSp>
        <p:nvCxnSpPr>
          <p:cNvPr id="11303" name="AutoShape 55"/>
          <p:cNvCxnSpPr>
            <a:cxnSpLocks noChangeShapeType="1"/>
            <a:stCxn id="11349" idx="0"/>
            <a:endCxn id="11351" idx="0"/>
          </p:cNvCxnSpPr>
          <p:nvPr/>
        </p:nvCxnSpPr>
        <p:spPr bwMode="auto">
          <a:xfrm rot="-5400000" flipH="1" flipV="1">
            <a:off x="3590131" y="-380206"/>
            <a:ext cx="1588" cy="1524000"/>
          </a:xfrm>
          <a:prstGeom prst="bentConnector3">
            <a:avLst>
              <a:gd name="adj1" fmla="val -8400005"/>
            </a:avLst>
          </a:prstGeom>
          <a:noFill/>
          <a:ln w="9525">
            <a:solidFill>
              <a:srgbClr val="FF3300"/>
            </a:solidFill>
            <a:miter lim="800000"/>
            <a:headEnd/>
            <a:tailEnd type="triangle" w="med" len="med"/>
          </a:ln>
        </p:spPr>
      </p:cxnSp>
      <p:sp>
        <p:nvSpPr>
          <p:cNvPr id="11304" name="Text Box 56"/>
          <p:cNvSpPr txBox="1">
            <a:spLocks noChangeArrowheads="1"/>
          </p:cNvSpPr>
          <p:nvPr/>
        </p:nvSpPr>
        <p:spPr bwMode="auto">
          <a:xfrm>
            <a:off x="3048000" y="0"/>
            <a:ext cx="1085850" cy="274638"/>
          </a:xfrm>
          <a:prstGeom prst="rect">
            <a:avLst/>
          </a:prstGeom>
          <a:noFill/>
          <a:ln w="9525">
            <a:noFill/>
            <a:miter lim="800000"/>
            <a:headEnd/>
            <a:tailEnd/>
          </a:ln>
        </p:spPr>
        <p:txBody>
          <a:bodyPr>
            <a:spAutoFit/>
          </a:bodyPr>
          <a:lstStyle/>
          <a:p>
            <a:pPr algn="ctr">
              <a:spcBef>
                <a:spcPct val="50000"/>
              </a:spcBef>
            </a:pPr>
            <a:r>
              <a:rPr lang="en-US" sz="1200" b="1">
                <a:solidFill>
                  <a:srgbClr val="FF3300"/>
                </a:solidFill>
              </a:rPr>
              <a:t>Feedback</a:t>
            </a:r>
          </a:p>
        </p:txBody>
      </p:sp>
      <p:sp>
        <p:nvSpPr>
          <p:cNvPr id="11305" name="Line 57"/>
          <p:cNvSpPr>
            <a:spLocks noChangeShapeType="1"/>
          </p:cNvSpPr>
          <p:nvPr/>
        </p:nvSpPr>
        <p:spPr bwMode="auto">
          <a:xfrm>
            <a:off x="6756400" y="3414713"/>
            <a:ext cx="0" cy="153987"/>
          </a:xfrm>
          <a:prstGeom prst="line">
            <a:avLst/>
          </a:prstGeom>
          <a:noFill/>
          <a:ln w="9525">
            <a:solidFill>
              <a:srgbClr val="33CC33"/>
            </a:solidFill>
            <a:round/>
            <a:headEnd/>
            <a:tailEnd type="triangle" w="med" len="med"/>
          </a:ln>
        </p:spPr>
        <p:txBody>
          <a:bodyPr/>
          <a:lstStyle/>
          <a:p>
            <a:endParaRPr lang="en-US"/>
          </a:p>
        </p:txBody>
      </p:sp>
      <p:sp>
        <p:nvSpPr>
          <p:cNvPr id="11306" name="Line 58"/>
          <p:cNvSpPr>
            <a:spLocks noChangeShapeType="1"/>
          </p:cNvSpPr>
          <p:nvPr/>
        </p:nvSpPr>
        <p:spPr bwMode="auto">
          <a:xfrm>
            <a:off x="7991475" y="3429000"/>
            <a:ext cx="0" cy="153988"/>
          </a:xfrm>
          <a:prstGeom prst="line">
            <a:avLst/>
          </a:prstGeom>
          <a:noFill/>
          <a:ln w="9525">
            <a:solidFill>
              <a:schemeClr val="accent2"/>
            </a:solidFill>
            <a:round/>
            <a:headEnd/>
            <a:tailEnd type="triangle" w="med" len="med"/>
          </a:ln>
        </p:spPr>
        <p:txBody>
          <a:bodyPr/>
          <a:lstStyle/>
          <a:p>
            <a:endParaRPr lang="en-US"/>
          </a:p>
        </p:txBody>
      </p:sp>
      <p:cxnSp>
        <p:nvCxnSpPr>
          <p:cNvPr id="11307" name="AutoShape 59"/>
          <p:cNvCxnSpPr>
            <a:cxnSpLocks noChangeShapeType="1"/>
            <a:stCxn id="11285" idx="2"/>
          </p:cNvCxnSpPr>
          <p:nvPr/>
        </p:nvCxnSpPr>
        <p:spPr bwMode="auto">
          <a:xfrm rot="16200000" flipV="1">
            <a:off x="2082800" y="2235200"/>
            <a:ext cx="1739900" cy="4381500"/>
          </a:xfrm>
          <a:prstGeom prst="bentConnector4">
            <a:avLst>
              <a:gd name="adj1" fmla="val -13139"/>
              <a:gd name="adj2" fmla="val 107824"/>
            </a:avLst>
          </a:prstGeom>
          <a:noFill/>
          <a:ln w="9525">
            <a:solidFill>
              <a:srgbClr val="FF3300"/>
            </a:solidFill>
            <a:miter lim="800000"/>
            <a:headEnd/>
            <a:tailEnd type="triangle" w="med" len="med"/>
          </a:ln>
        </p:spPr>
      </p:cxnSp>
      <p:cxnSp>
        <p:nvCxnSpPr>
          <p:cNvPr id="11308" name="AutoShape 60"/>
          <p:cNvCxnSpPr>
            <a:cxnSpLocks noChangeShapeType="1"/>
            <a:stCxn id="11285" idx="3"/>
            <a:endCxn id="11346" idx="1"/>
          </p:cNvCxnSpPr>
          <p:nvPr/>
        </p:nvCxnSpPr>
        <p:spPr bwMode="auto">
          <a:xfrm flipV="1">
            <a:off x="5562600" y="4875213"/>
            <a:ext cx="1222375" cy="1587"/>
          </a:xfrm>
          <a:prstGeom prst="straightConnector1">
            <a:avLst/>
          </a:prstGeom>
          <a:noFill/>
          <a:ln w="9525">
            <a:solidFill>
              <a:schemeClr val="accent2"/>
            </a:solidFill>
            <a:round/>
            <a:headEnd/>
            <a:tailEnd type="triangle" w="med" len="med"/>
          </a:ln>
        </p:spPr>
      </p:cxnSp>
      <p:cxnSp>
        <p:nvCxnSpPr>
          <p:cNvPr id="11309" name="AutoShape 61"/>
          <p:cNvCxnSpPr>
            <a:cxnSpLocks noChangeShapeType="1"/>
            <a:stCxn id="11339" idx="3"/>
            <a:endCxn id="11285" idx="1"/>
          </p:cNvCxnSpPr>
          <p:nvPr/>
        </p:nvCxnSpPr>
        <p:spPr bwMode="auto">
          <a:xfrm>
            <a:off x="4010025" y="4876800"/>
            <a:ext cx="714375" cy="0"/>
          </a:xfrm>
          <a:prstGeom prst="straightConnector1">
            <a:avLst/>
          </a:prstGeom>
          <a:noFill/>
          <a:ln w="9525">
            <a:solidFill>
              <a:schemeClr val="accent2"/>
            </a:solidFill>
            <a:round/>
            <a:headEnd/>
            <a:tailEnd type="triangle" w="med" len="med"/>
          </a:ln>
        </p:spPr>
      </p:cxnSp>
      <p:cxnSp>
        <p:nvCxnSpPr>
          <p:cNvPr id="11310" name="AutoShape 62"/>
          <p:cNvCxnSpPr>
            <a:cxnSpLocks noChangeShapeType="1"/>
            <a:stCxn id="11353" idx="3"/>
            <a:endCxn id="11351" idx="1"/>
          </p:cNvCxnSpPr>
          <p:nvPr/>
        </p:nvCxnSpPr>
        <p:spPr bwMode="auto">
          <a:xfrm>
            <a:off x="1905000" y="762000"/>
            <a:ext cx="352425" cy="0"/>
          </a:xfrm>
          <a:prstGeom prst="straightConnector1">
            <a:avLst/>
          </a:prstGeom>
          <a:noFill/>
          <a:ln w="9525">
            <a:solidFill>
              <a:schemeClr val="tx1"/>
            </a:solidFill>
            <a:round/>
            <a:headEnd/>
            <a:tailEnd type="triangle" w="med" len="med"/>
          </a:ln>
        </p:spPr>
      </p:cxnSp>
      <p:cxnSp>
        <p:nvCxnSpPr>
          <p:cNvPr id="11311" name="AutoShape 63"/>
          <p:cNvCxnSpPr>
            <a:cxnSpLocks noChangeShapeType="1"/>
            <a:stCxn id="11351" idx="3"/>
            <a:endCxn id="11349" idx="1"/>
          </p:cNvCxnSpPr>
          <p:nvPr/>
        </p:nvCxnSpPr>
        <p:spPr bwMode="auto">
          <a:xfrm>
            <a:off x="3400425" y="762000"/>
            <a:ext cx="381000" cy="0"/>
          </a:xfrm>
          <a:prstGeom prst="straightConnector1">
            <a:avLst/>
          </a:prstGeom>
          <a:noFill/>
          <a:ln w="9525">
            <a:solidFill>
              <a:schemeClr val="tx1"/>
            </a:solidFill>
            <a:round/>
            <a:headEnd/>
            <a:tailEnd type="triangle" w="med" len="med"/>
          </a:ln>
        </p:spPr>
      </p:cxnSp>
      <p:cxnSp>
        <p:nvCxnSpPr>
          <p:cNvPr id="11312" name="AutoShape 64"/>
          <p:cNvCxnSpPr>
            <a:cxnSpLocks noChangeShapeType="1"/>
            <a:stCxn id="11351" idx="0"/>
            <a:endCxn id="11353" idx="0"/>
          </p:cNvCxnSpPr>
          <p:nvPr/>
        </p:nvCxnSpPr>
        <p:spPr bwMode="auto">
          <a:xfrm rot="-5400000" flipH="1" flipV="1">
            <a:off x="2080419" y="-365919"/>
            <a:ext cx="1588" cy="1495425"/>
          </a:xfrm>
          <a:prstGeom prst="bentConnector3">
            <a:avLst>
              <a:gd name="adj1" fmla="val -8400005"/>
            </a:avLst>
          </a:prstGeom>
          <a:noFill/>
          <a:ln w="9525">
            <a:solidFill>
              <a:srgbClr val="FF3300"/>
            </a:solidFill>
            <a:miter lim="800000"/>
            <a:headEnd/>
            <a:tailEnd type="triangle" w="med" len="med"/>
          </a:ln>
        </p:spPr>
      </p:cxnSp>
      <p:cxnSp>
        <p:nvCxnSpPr>
          <p:cNvPr id="11313" name="AutoShape 65"/>
          <p:cNvCxnSpPr>
            <a:cxnSpLocks noChangeShapeType="1"/>
            <a:stCxn id="11349" idx="3"/>
            <a:endCxn id="11271" idx="1"/>
          </p:cNvCxnSpPr>
          <p:nvPr/>
        </p:nvCxnSpPr>
        <p:spPr bwMode="auto">
          <a:xfrm>
            <a:off x="4924425" y="762000"/>
            <a:ext cx="419100" cy="0"/>
          </a:xfrm>
          <a:prstGeom prst="straightConnector1">
            <a:avLst/>
          </a:prstGeom>
          <a:noFill/>
          <a:ln w="9525">
            <a:solidFill>
              <a:schemeClr val="tx1"/>
            </a:solidFill>
            <a:round/>
            <a:headEnd/>
            <a:tailEnd type="triangle" w="med" len="med"/>
          </a:ln>
        </p:spPr>
      </p:cxnSp>
      <p:sp>
        <p:nvSpPr>
          <p:cNvPr id="11314" name="AutoShape 66"/>
          <p:cNvSpPr>
            <a:spLocks noChangeArrowheads="1"/>
          </p:cNvSpPr>
          <p:nvPr/>
        </p:nvSpPr>
        <p:spPr bwMode="auto">
          <a:xfrm>
            <a:off x="6400800" y="342900"/>
            <a:ext cx="838200" cy="838200"/>
          </a:xfrm>
          <a:prstGeom prst="diamond">
            <a:avLst/>
          </a:prstGeom>
          <a:noFill/>
          <a:ln w="9525">
            <a:solidFill>
              <a:schemeClr val="tx1"/>
            </a:solidFill>
            <a:miter lim="800000"/>
            <a:headEnd/>
            <a:tailEnd/>
          </a:ln>
        </p:spPr>
        <p:txBody>
          <a:bodyPr wrap="none" anchor="ctr"/>
          <a:lstStyle/>
          <a:p>
            <a:endParaRPr lang="en-US"/>
          </a:p>
        </p:txBody>
      </p:sp>
      <p:cxnSp>
        <p:nvCxnSpPr>
          <p:cNvPr id="11315" name="AutoShape 67"/>
          <p:cNvCxnSpPr>
            <a:cxnSpLocks noChangeShapeType="1"/>
            <a:stCxn id="11271" idx="3"/>
            <a:endCxn id="11314" idx="1"/>
          </p:cNvCxnSpPr>
          <p:nvPr/>
        </p:nvCxnSpPr>
        <p:spPr bwMode="auto">
          <a:xfrm>
            <a:off x="6181725" y="762000"/>
            <a:ext cx="219075" cy="0"/>
          </a:xfrm>
          <a:prstGeom prst="straightConnector1">
            <a:avLst/>
          </a:prstGeom>
          <a:noFill/>
          <a:ln w="9525">
            <a:solidFill>
              <a:schemeClr val="tx1"/>
            </a:solidFill>
            <a:round/>
            <a:headEnd/>
            <a:tailEnd type="triangle" w="med" len="med"/>
          </a:ln>
        </p:spPr>
      </p:cxnSp>
      <p:sp>
        <p:nvSpPr>
          <p:cNvPr id="11316" name="Text Box 68"/>
          <p:cNvSpPr txBox="1">
            <a:spLocks noChangeArrowheads="1"/>
          </p:cNvSpPr>
          <p:nvPr/>
        </p:nvSpPr>
        <p:spPr bwMode="auto">
          <a:xfrm>
            <a:off x="6343650" y="628650"/>
            <a:ext cx="990600" cy="244475"/>
          </a:xfrm>
          <a:prstGeom prst="rect">
            <a:avLst/>
          </a:prstGeom>
          <a:noFill/>
          <a:ln w="9525">
            <a:noFill/>
            <a:miter lim="800000"/>
            <a:headEnd/>
            <a:tailEnd/>
          </a:ln>
        </p:spPr>
        <p:txBody>
          <a:bodyPr>
            <a:spAutoFit/>
          </a:bodyPr>
          <a:lstStyle/>
          <a:p>
            <a:pPr algn="ctr">
              <a:spcBef>
                <a:spcPct val="50000"/>
              </a:spcBef>
            </a:pPr>
            <a:r>
              <a:rPr lang="en-US" sz="1000" b="1"/>
              <a:t>Req Type?</a:t>
            </a:r>
          </a:p>
        </p:txBody>
      </p:sp>
      <p:cxnSp>
        <p:nvCxnSpPr>
          <p:cNvPr id="11317" name="AutoShape 69"/>
          <p:cNvCxnSpPr>
            <a:cxnSpLocks noChangeShapeType="1"/>
            <a:stCxn id="11314" idx="2"/>
            <a:endCxn id="11280" idx="0"/>
          </p:cNvCxnSpPr>
          <p:nvPr/>
        </p:nvCxnSpPr>
        <p:spPr bwMode="auto">
          <a:xfrm rot="5400000">
            <a:off x="6049169" y="1886744"/>
            <a:ext cx="1476375" cy="65087"/>
          </a:xfrm>
          <a:prstGeom prst="bentConnector3">
            <a:avLst>
              <a:gd name="adj1" fmla="val 50000"/>
            </a:avLst>
          </a:prstGeom>
          <a:noFill/>
          <a:ln w="9525">
            <a:solidFill>
              <a:srgbClr val="33CC33"/>
            </a:solidFill>
            <a:miter lim="800000"/>
            <a:headEnd/>
            <a:tailEnd type="triangle" w="med" len="med"/>
          </a:ln>
        </p:spPr>
      </p:cxnSp>
      <p:sp>
        <p:nvSpPr>
          <p:cNvPr id="11318" name="AutoShape 70"/>
          <p:cNvSpPr>
            <a:spLocks noChangeArrowheads="1"/>
          </p:cNvSpPr>
          <p:nvPr/>
        </p:nvSpPr>
        <p:spPr bwMode="auto">
          <a:xfrm>
            <a:off x="2971800" y="3152775"/>
            <a:ext cx="838200" cy="838200"/>
          </a:xfrm>
          <a:prstGeom prst="diamond">
            <a:avLst/>
          </a:prstGeom>
          <a:noFill/>
          <a:ln w="9525">
            <a:solidFill>
              <a:schemeClr val="tx1"/>
            </a:solidFill>
            <a:miter lim="800000"/>
            <a:headEnd/>
            <a:tailEnd/>
          </a:ln>
        </p:spPr>
        <p:txBody>
          <a:bodyPr wrap="none" anchor="ctr"/>
          <a:lstStyle/>
          <a:p>
            <a:endParaRPr lang="en-US"/>
          </a:p>
        </p:txBody>
      </p:sp>
      <p:sp>
        <p:nvSpPr>
          <p:cNvPr id="11319" name="Text Box 71"/>
          <p:cNvSpPr txBox="1">
            <a:spLocks noChangeArrowheads="1"/>
          </p:cNvSpPr>
          <p:nvPr/>
        </p:nvSpPr>
        <p:spPr bwMode="auto">
          <a:xfrm>
            <a:off x="4724400" y="3962400"/>
            <a:ext cx="533400" cy="274638"/>
          </a:xfrm>
          <a:prstGeom prst="rect">
            <a:avLst/>
          </a:prstGeom>
          <a:noFill/>
          <a:ln w="9525">
            <a:noFill/>
            <a:miter lim="800000"/>
            <a:headEnd/>
            <a:tailEnd/>
          </a:ln>
        </p:spPr>
        <p:txBody>
          <a:bodyPr>
            <a:spAutoFit/>
          </a:bodyPr>
          <a:lstStyle/>
          <a:p>
            <a:pPr>
              <a:spcBef>
                <a:spcPct val="50000"/>
              </a:spcBef>
            </a:pPr>
            <a:r>
              <a:rPr lang="en-US" sz="1200" b="1">
                <a:solidFill>
                  <a:schemeClr val="accent2"/>
                </a:solidFill>
              </a:rPr>
              <a:t>Yes</a:t>
            </a:r>
          </a:p>
        </p:txBody>
      </p:sp>
      <p:sp>
        <p:nvSpPr>
          <p:cNvPr id="11320" name="Text Box 72"/>
          <p:cNvSpPr txBox="1">
            <a:spLocks noChangeArrowheads="1"/>
          </p:cNvSpPr>
          <p:nvPr/>
        </p:nvSpPr>
        <p:spPr bwMode="auto">
          <a:xfrm>
            <a:off x="2895600" y="3406775"/>
            <a:ext cx="990600" cy="365125"/>
          </a:xfrm>
          <a:prstGeom prst="rect">
            <a:avLst/>
          </a:prstGeom>
          <a:noFill/>
          <a:ln w="9525">
            <a:noFill/>
            <a:miter lim="800000"/>
            <a:headEnd/>
            <a:tailEnd/>
          </a:ln>
        </p:spPr>
        <p:txBody>
          <a:bodyPr>
            <a:spAutoFit/>
          </a:bodyPr>
          <a:lstStyle/>
          <a:p>
            <a:pPr algn="ctr">
              <a:spcBef>
                <a:spcPct val="50000"/>
              </a:spcBef>
            </a:pPr>
            <a:r>
              <a:rPr lang="en-US" sz="900" b="1"/>
              <a:t>Within Cost and Sched?</a:t>
            </a:r>
          </a:p>
        </p:txBody>
      </p:sp>
      <p:cxnSp>
        <p:nvCxnSpPr>
          <p:cNvPr id="11321" name="AutoShape 73"/>
          <p:cNvCxnSpPr>
            <a:cxnSpLocks noChangeShapeType="1"/>
            <a:stCxn id="11287" idx="1"/>
            <a:endCxn id="11318" idx="3"/>
          </p:cNvCxnSpPr>
          <p:nvPr/>
        </p:nvCxnSpPr>
        <p:spPr bwMode="auto">
          <a:xfrm flipH="1">
            <a:off x="3810000" y="3571875"/>
            <a:ext cx="914400" cy="0"/>
          </a:xfrm>
          <a:prstGeom prst="straightConnector1">
            <a:avLst/>
          </a:prstGeom>
          <a:noFill/>
          <a:ln w="9525">
            <a:solidFill>
              <a:schemeClr val="accent2"/>
            </a:solidFill>
            <a:round/>
            <a:headEnd/>
            <a:tailEnd type="triangle" w="med" len="med"/>
          </a:ln>
        </p:spPr>
      </p:cxnSp>
      <p:cxnSp>
        <p:nvCxnSpPr>
          <p:cNvPr id="11322" name="AutoShape 74"/>
          <p:cNvCxnSpPr>
            <a:cxnSpLocks noChangeShapeType="1"/>
            <a:stCxn id="11271" idx="0"/>
            <a:endCxn id="11349" idx="0"/>
          </p:cNvCxnSpPr>
          <p:nvPr/>
        </p:nvCxnSpPr>
        <p:spPr bwMode="auto">
          <a:xfrm rot="-5400000" flipH="1" flipV="1">
            <a:off x="5038725" y="-342900"/>
            <a:ext cx="38100" cy="1409700"/>
          </a:xfrm>
          <a:prstGeom prst="bentConnector3">
            <a:avLst>
              <a:gd name="adj1" fmla="val -250000"/>
            </a:avLst>
          </a:prstGeom>
          <a:noFill/>
          <a:ln w="9525">
            <a:solidFill>
              <a:srgbClr val="FF3300"/>
            </a:solidFill>
            <a:miter lim="800000"/>
            <a:headEnd/>
            <a:tailEnd/>
          </a:ln>
        </p:spPr>
      </p:cxnSp>
      <p:sp>
        <p:nvSpPr>
          <p:cNvPr id="11323" name="Rectangle 75"/>
          <p:cNvSpPr>
            <a:spLocks noChangeArrowheads="1"/>
          </p:cNvSpPr>
          <p:nvPr/>
        </p:nvSpPr>
        <p:spPr bwMode="auto">
          <a:xfrm>
            <a:off x="7445375" y="381000"/>
            <a:ext cx="1092200" cy="762000"/>
          </a:xfrm>
          <a:prstGeom prst="rect">
            <a:avLst/>
          </a:prstGeom>
          <a:noFill/>
          <a:ln w="9525">
            <a:solidFill>
              <a:schemeClr val="tx1"/>
            </a:solidFill>
            <a:miter lim="800000"/>
            <a:headEnd/>
            <a:tailEnd/>
          </a:ln>
        </p:spPr>
        <p:txBody>
          <a:bodyPr wrap="none" anchor="ctr"/>
          <a:lstStyle/>
          <a:p>
            <a:endParaRPr lang="en-US"/>
          </a:p>
        </p:txBody>
      </p:sp>
      <p:cxnSp>
        <p:nvCxnSpPr>
          <p:cNvPr id="11324" name="AutoShape 76"/>
          <p:cNvCxnSpPr>
            <a:cxnSpLocks noChangeShapeType="1"/>
            <a:stCxn id="11314" idx="3"/>
            <a:endCxn id="11323" idx="1"/>
          </p:cNvCxnSpPr>
          <p:nvPr/>
        </p:nvCxnSpPr>
        <p:spPr bwMode="auto">
          <a:xfrm>
            <a:off x="7239000" y="762000"/>
            <a:ext cx="206375" cy="0"/>
          </a:xfrm>
          <a:prstGeom prst="straightConnector1">
            <a:avLst/>
          </a:prstGeom>
          <a:noFill/>
          <a:ln w="9525">
            <a:solidFill>
              <a:schemeClr val="accent2"/>
            </a:solidFill>
            <a:round/>
            <a:headEnd/>
            <a:tailEnd type="triangle" w="med" len="med"/>
          </a:ln>
        </p:spPr>
      </p:cxnSp>
      <p:cxnSp>
        <p:nvCxnSpPr>
          <p:cNvPr id="11325" name="AutoShape 77"/>
          <p:cNvCxnSpPr>
            <a:cxnSpLocks noChangeShapeType="1"/>
            <a:stCxn id="11323" idx="2"/>
            <a:endCxn id="11293" idx="0"/>
          </p:cNvCxnSpPr>
          <p:nvPr/>
        </p:nvCxnSpPr>
        <p:spPr bwMode="auto">
          <a:xfrm>
            <a:off x="7991475" y="1143000"/>
            <a:ext cx="0" cy="314325"/>
          </a:xfrm>
          <a:prstGeom prst="straightConnector1">
            <a:avLst/>
          </a:prstGeom>
          <a:noFill/>
          <a:ln w="9525">
            <a:solidFill>
              <a:schemeClr val="tx1"/>
            </a:solidFill>
            <a:round/>
            <a:headEnd/>
            <a:tailEnd type="triangle" w="med" len="med"/>
          </a:ln>
        </p:spPr>
      </p:cxnSp>
      <p:grpSp>
        <p:nvGrpSpPr>
          <p:cNvPr id="11326" name="Group 78"/>
          <p:cNvGrpSpPr>
            <a:grpSpLocks/>
          </p:cNvGrpSpPr>
          <p:nvPr/>
        </p:nvGrpSpPr>
        <p:grpSpPr bwMode="auto">
          <a:xfrm>
            <a:off x="762000" y="4495800"/>
            <a:ext cx="1143000" cy="762000"/>
            <a:chOff x="192" y="1200"/>
            <a:chExt cx="720" cy="480"/>
          </a:xfrm>
        </p:grpSpPr>
        <p:sp>
          <p:nvSpPr>
            <p:cNvPr id="11337" name="Rectangle 79"/>
            <p:cNvSpPr>
              <a:spLocks noChangeArrowheads="1"/>
            </p:cNvSpPr>
            <p:nvPr/>
          </p:nvSpPr>
          <p:spPr bwMode="auto">
            <a:xfrm>
              <a:off x="192" y="1200"/>
              <a:ext cx="720" cy="480"/>
            </a:xfrm>
            <a:prstGeom prst="rect">
              <a:avLst/>
            </a:prstGeom>
            <a:noFill/>
            <a:ln w="9525">
              <a:solidFill>
                <a:schemeClr val="tx1"/>
              </a:solidFill>
              <a:miter lim="800000"/>
              <a:headEnd/>
              <a:tailEnd/>
            </a:ln>
          </p:spPr>
          <p:txBody>
            <a:bodyPr wrap="none" anchor="ctr"/>
            <a:lstStyle/>
            <a:p>
              <a:endParaRPr lang="en-US"/>
            </a:p>
          </p:txBody>
        </p:sp>
        <p:sp>
          <p:nvSpPr>
            <p:cNvPr id="11338" name="Text Box 80"/>
            <p:cNvSpPr txBox="1">
              <a:spLocks noChangeArrowheads="1"/>
            </p:cNvSpPr>
            <p:nvPr/>
          </p:nvSpPr>
          <p:spPr bwMode="auto">
            <a:xfrm>
              <a:off x="240" y="1296"/>
              <a:ext cx="624" cy="288"/>
            </a:xfrm>
            <a:prstGeom prst="rect">
              <a:avLst/>
            </a:prstGeom>
            <a:noFill/>
            <a:ln w="9525">
              <a:noFill/>
              <a:miter lim="800000"/>
              <a:headEnd/>
              <a:tailEnd/>
            </a:ln>
          </p:spPr>
          <p:txBody>
            <a:bodyPr>
              <a:spAutoFit/>
            </a:bodyPr>
            <a:lstStyle/>
            <a:p>
              <a:pPr algn="ctr">
                <a:spcBef>
                  <a:spcPct val="50000"/>
                </a:spcBef>
              </a:pPr>
              <a:r>
                <a:rPr lang="en-US" sz="1200" b="1"/>
                <a:t>PEO/CIO Review</a:t>
              </a:r>
            </a:p>
          </p:txBody>
        </p:sp>
      </p:grpSp>
      <p:cxnSp>
        <p:nvCxnSpPr>
          <p:cNvPr id="11327" name="AutoShape 81"/>
          <p:cNvCxnSpPr>
            <a:cxnSpLocks noChangeShapeType="1"/>
            <a:stCxn id="11318" idx="1"/>
            <a:endCxn id="11347" idx="3"/>
          </p:cNvCxnSpPr>
          <p:nvPr/>
        </p:nvCxnSpPr>
        <p:spPr bwMode="auto">
          <a:xfrm flipH="1">
            <a:off x="1905000" y="3571875"/>
            <a:ext cx="1066800" cy="0"/>
          </a:xfrm>
          <a:prstGeom prst="straightConnector1">
            <a:avLst/>
          </a:prstGeom>
          <a:noFill/>
          <a:ln w="9525">
            <a:solidFill>
              <a:srgbClr val="FF3300"/>
            </a:solidFill>
            <a:round/>
            <a:headEnd/>
            <a:tailEnd type="triangle" w="med" len="med"/>
          </a:ln>
        </p:spPr>
      </p:cxnSp>
      <p:cxnSp>
        <p:nvCxnSpPr>
          <p:cNvPr id="11328" name="AutoShape 82"/>
          <p:cNvCxnSpPr>
            <a:cxnSpLocks noChangeShapeType="1"/>
            <a:stCxn id="11347" idx="2"/>
            <a:endCxn id="11337" idx="0"/>
          </p:cNvCxnSpPr>
          <p:nvPr/>
        </p:nvCxnSpPr>
        <p:spPr bwMode="auto">
          <a:xfrm>
            <a:off x="1333500" y="3952875"/>
            <a:ext cx="0" cy="542925"/>
          </a:xfrm>
          <a:prstGeom prst="straightConnector1">
            <a:avLst/>
          </a:prstGeom>
          <a:noFill/>
          <a:ln w="9525">
            <a:solidFill>
              <a:schemeClr val="accent2"/>
            </a:solidFill>
            <a:round/>
            <a:headEnd/>
            <a:tailEnd type="triangle" w="med" len="med"/>
          </a:ln>
        </p:spPr>
      </p:cxnSp>
      <p:cxnSp>
        <p:nvCxnSpPr>
          <p:cNvPr id="11329" name="AutoShape 83"/>
          <p:cNvCxnSpPr>
            <a:cxnSpLocks noChangeShapeType="1"/>
            <a:stCxn id="11337" idx="3"/>
            <a:endCxn id="11339" idx="1"/>
          </p:cNvCxnSpPr>
          <p:nvPr/>
        </p:nvCxnSpPr>
        <p:spPr bwMode="auto">
          <a:xfrm>
            <a:off x="1905000" y="4876800"/>
            <a:ext cx="962025" cy="0"/>
          </a:xfrm>
          <a:prstGeom prst="straightConnector1">
            <a:avLst/>
          </a:prstGeom>
          <a:noFill/>
          <a:ln w="9525">
            <a:solidFill>
              <a:schemeClr val="accent2"/>
            </a:solidFill>
            <a:round/>
            <a:headEnd/>
            <a:tailEnd type="triangle" w="med" len="med"/>
          </a:ln>
        </p:spPr>
      </p:cxnSp>
      <p:cxnSp>
        <p:nvCxnSpPr>
          <p:cNvPr id="11330" name="AutoShape 84"/>
          <p:cNvCxnSpPr>
            <a:cxnSpLocks noChangeShapeType="1"/>
            <a:stCxn id="11318" idx="2"/>
            <a:endCxn id="11345" idx="0"/>
          </p:cNvCxnSpPr>
          <p:nvPr/>
        </p:nvCxnSpPr>
        <p:spPr bwMode="auto">
          <a:xfrm rot="16200000" flipH="1">
            <a:off x="5129212" y="2252663"/>
            <a:ext cx="485775" cy="3962400"/>
          </a:xfrm>
          <a:prstGeom prst="bentConnector3">
            <a:avLst>
              <a:gd name="adj1" fmla="val 50000"/>
            </a:avLst>
          </a:prstGeom>
          <a:noFill/>
          <a:ln w="9525">
            <a:solidFill>
              <a:schemeClr val="accent2"/>
            </a:solidFill>
            <a:miter lim="800000"/>
            <a:headEnd/>
            <a:tailEnd type="triangle" w="med" len="med"/>
          </a:ln>
        </p:spPr>
      </p:cxnSp>
      <p:sp>
        <p:nvSpPr>
          <p:cNvPr id="11331" name="Text Box 85"/>
          <p:cNvSpPr txBox="1">
            <a:spLocks noChangeArrowheads="1"/>
          </p:cNvSpPr>
          <p:nvPr/>
        </p:nvSpPr>
        <p:spPr bwMode="auto">
          <a:xfrm>
            <a:off x="2514600" y="3325813"/>
            <a:ext cx="457200" cy="274637"/>
          </a:xfrm>
          <a:prstGeom prst="rect">
            <a:avLst/>
          </a:prstGeom>
          <a:noFill/>
          <a:ln w="9525">
            <a:noFill/>
            <a:miter lim="800000"/>
            <a:headEnd/>
            <a:tailEnd/>
          </a:ln>
        </p:spPr>
        <p:txBody>
          <a:bodyPr>
            <a:spAutoFit/>
          </a:bodyPr>
          <a:lstStyle/>
          <a:p>
            <a:pPr algn="r">
              <a:spcBef>
                <a:spcPct val="50000"/>
              </a:spcBef>
            </a:pPr>
            <a:r>
              <a:rPr lang="en-US" sz="1200" b="1">
                <a:solidFill>
                  <a:srgbClr val="FF3300"/>
                </a:solidFill>
              </a:rPr>
              <a:t>No</a:t>
            </a:r>
          </a:p>
        </p:txBody>
      </p:sp>
      <p:sp>
        <p:nvSpPr>
          <p:cNvPr id="11332" name="Text Box 86"/>
          <p:cNvSpPr txBox="1">
            <a:spLocks noChangeArrowheads="1"/>
          </p:cNvSpPr>
          <p:nvPr/>
        </p:nvSpPr>
        <p:spPr bwMode="auto">
          <a:xfrm>
            <a:off x="2971800" y="4040188"/>
            <a:ext cx="533400" cy="274637"/>
          </a:xfrm>
          <a:prstGeom prst="rect">
            <a:avLst/>
          </a:prstGeom>
          <a:noFill/>
          <a:ln w="9525">
            <a:noFill/>
            <a:miter lim="800000"/>
            <a:headEnd/>
            <a:tailEnd/>
          </a:ln>
        </p:spPr>
        <p:txBody>
          <a:bodyPr>
            <a:spAutoFit/>
          </a:bodyPr>
          <a:lstStyle/>
          <a:p>
            <a:pPr>
              <a:spcBef>
                <a:spcPct val="50000"/>
              </a:spcBef>
            </a:pPr>
            <a:r>
              <a:rPr lang="en-US" sz="1200" b="1">
                <a:solidFill>
                  <a:schemeClr val="accent2"/>
                </a:solidFill>
              </a:rPr>
              <a:t>Yes</a:t>
            </a:r>
          </a:p>
        </p:txBody>
      </p:sp>
      <p:sp>
        <p:nvSpPr>
          <p:cNvPr id="11333" name="Text Box 87"/>
          <p:cNvSpPr txBox="1">
            <a:spLocks noChangeArrowheads="1"/>
          </p:cNvSpPr>
          <p:nvPr/>
        </p:nvSpPr>
        <p:spPr bwMode="auto">
          <a:xfrm>
            <a:off x="6515100" y="1219200"/>
            <a:ext cx="381000" cy="274638"/>
          </a:xfrm>
          <a:prstGeom prst="rect">
            <a:avLst/>
          </a:prstGeom>
          <a:noFill/>
          <a:ln w="9525">
            <a:noFill/>
            <a:miter lim="800000"/>
            <a:headEnd/>
            <a:tailEnd/>
          </a:ln>
        </p:spPr>
        <p:txBody>
          <a:bodyPr>
            <a:spAutoFit/>
          </a:bodyPr>
          <a:lstStyle/>
          <a:p>
            <a:pPr algn="ctr">
              <a:spcBef>
                <a:spcPct val="50000"/>
              </a:spcBef>
            </a:pPr>
            <a:r>
              <a:rPr lang="en-US" sz="1200" b="1">
                <a:solidFill>
                  <a:srgbClr val="33CC33"/>
                </a:solidFill>
              </a:rPr>
              <a:t>T</a:t>
            </a:r>
          </a:p>
        </p:txBody>
      </p:sp>
      <p:sp>
        <p:nvSpPr>
          <p:cNvPr id="11334" name="Text Box 88"/>
          <p:cNvSpPr txBox="1">
            <a:spLocks noChangeArrowheads="1"/>
          </p:cNvSpPr>
          <p:nvPr/>
        </p:nvSpPr>
        <p:spPr bwMode="auto">
          <a:xfrm>
            <a:off x="7134225" y="514350"/>
            <a:ext cx="381000" cy="274638"/>
          </a:xfrm>
          <a:prstGeom prst="rect">
            <a:avLst/>
          </a:prstGeom>
          <a:noFill/>
          <a:ln w="9525">
            <a:noFill/>
            <a:miter lim="800000"/>
            <a:headEnd/>
            <a:tailEnd/>
          </a:ln>
        </p:spPr>
        <p:txBody>
          <a:bodyPr>
            <a:spAutoFit/>
          </a:bodyPr>
          <a:lstStyle/>
          <a:p>
            <a:pPr algn="ctr">
              <a:spcBef>
                <a:spcPct val="50000"/>
              </a:spcBef>
            </a:pPr>
            <a:r>
              <a:rPr lang="en-US" sz="1200" b="1">
                <a:solidFill>
                  <a:schemeClr val="accent2"/>
                </a:solidFill>
              </a:rPr>
              <a:t>F</a:t>
            </a:r>
          </a:p>
        </p:txBody>
      </p:sp>
      <p:sp>
        <p:nvSpPr>
          <p:cNvPr id="11335" name="Text Box 89"/>
          <p:cNvSpPr txBox="1">
            <a:spLocks noChangeArrowheads="1"/>
          </p:cNvSpPr>
          <p:nvPr/>
        </p:nvSpPr>
        <p:spPr bwMode="auto">
          <a:xfrm>
            <a:off x="228600" y="6324600"/>
            <a:ext cx="6629400" cy="274638"/>
          </a:xfrm>
          <a:prstGeom prst="rect">
            <a:avLst/>
          </a:prstGeom>
          <a:noFill/>
          <a:ln w="9525">
            <a:noFill/>
            <a:miter lim="800000"/>
            <a:headEnd/>
            <a:tailEnd/>
          </a:ln>
        </p:spPr>
        <p:txBody>
          <a:bodyPr>
            <a:spAutoFit/>
          </a:bodyPr>
          <a:lstStyle/>
          <a:p>
            <a:pPr>
              <a:spcBef>
                <a:spcPct val="50000"/>
              </a:spcBef>
            </a:pPr>
            <a:r>
              <a:rPr lang="en-US" sz="1200"/>
              <a:t>All organizations feedback decisions to TMIP CM to keep TeamTrack documentation updated.</a:t>
            </a:r>
          </a:p>
        </p:txBody>
      </p:sp>
      <p:cxnSp>
        <p:nvCxnSpPr>
          <p:cNvPr id="11336" name="AutoShape 90"/>
          <p:cNvCxnSpPr>
            <a:cxnSpLocks noChangeShapeType="1"/>
            <a:stCxn id="11347" idx="0"/>
            <a:endCxn id="11349" idx="2"/>
          </p:cNvCxnSpPr>
          <p:nvPr/>
        </p:nvCxnSpPr>
        <p:spPr bwMode="auto">
          <a:xfrm rot="-5400000">
            <a:off x="1819275" y="657225"/>
            <a:ext cx="2047875" cy="3019425"/>
          </a:xfrm>
          <a:prstGeom prst="bentConnector3">
            <a:avLst>
              <a:gd name="adj1" fmla="val 50926"/>
            </a:avLst>
          </a:prstGeom>
          <a:noFill/>
          <a:ln w="9525">
            <a:solidFill>
              <a:srgbClr val="FF3300"/>
            </a:solidFill>
            <a:miter lim="800000"/>
            <a:headEnd/>
            <a:tailEnd type="triangle" w="med" len="med"/>
          </a:ln>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Things I’m Working On</a:t>
            </a:r>
          </a:p>
        </p:txBody>
      </p:sp>
      <p:sp>
        <p:nvSpPr>
          <p:cNvPr id="12291" name="Rectangle 3"/>
          <p:cNvSpPr>
            <a:spLocks noGrp="1" noChangeArrowheads="1"/>
          </p:cNvSpPr>
          <p:nvPr>
            <p:ph type="body" idx="1"/>
          </p:nvPr>
        </p:nvSpPr>
        <p:spPr/>
        <p:txBody>
          <a:bodyPr/>
          <a:lstStyle/>
          <a:p>
            <a:pPr eaLnBrk="1" hangingPunct="1"/>
            <a:r>
              <a:rPr lang="en-US" smtClean="0"/>
              <a:t>Fielding a Health Information System to the </a:t>
            </a:r>
            <a:r>
              <a:rPr lang="en-US" smtClean="0">
                <a:hlinkClick r:id="rId2"/>
              </a:rPr>
              <a:t>Peace Keeping mission in the Sinai </a:t>
            </a:r>
            <a:endParaRPr lang="en-US" smtClean="0"/>
          </a:p>
          <a:p>
            <a:pPr eaLnBrk="1" hangingPunct="1"/>
            <a:r>
              <a:rPr lang="en-US" smtClean="0"/>
              <a:t>Usability and usefulness of current suite of HIS in use for Expeditionary Care</a:t>
            </a:r>
          </a:p>
          <a:p>
            <a:pPr lvl="1" eaLnBrk="1" hangingPunct="1"/>
            <a:r>
              <a:rPr lang="en-US" smtClean="0"/>
              <a:t>Focus groups and web-based survey</a:t>
            </a:r>
          </a:p>
          <a:p>
            <a:pPr eaLnBrk="1" hangingPunct="1"/>
            <a:r>
              <a:rPr lang="en-US" smtClean="0"/>
              <a:t>Advocate for education and governance for the HIS used in our clinical business processes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514600" y="0"/>
            <a:ext cx="3657600" cy="5257800"/>
          </a:xfrm>
          <a:prstGeom prst="rect">
            <a:avLst/>
          </a:prstGeom>
          <a:gradFill rotWithShape="1">
            <a:gsLst>
              <a:gs pos="0">
                <a:srgbClr val="99FF99"/>
              </a:gs>
              <a:gs pos="50000">
                <a:schemeClr val="folHlink"/>
              </a:gs>
              <a:gs pos="100000">
                <a:srgbClr val="99FF99"/>
              </a:gs>
            </a:gsLst>
            <a:lin ang="18900000" scaled="1"/>
          </a:gradFill>
          <a:ln w="9525">
            <a:solidFill>
              <a:schemeClr val="tx1"/>
            </a:solidFill>
            <a:miter lim="800000"/>
            <a:headEnd/>
            <a:tailEnd/>
          </a:ln>
          <a:effectLst/>
        </p:spPr>
        <p:txBody>
          <a:bodyPr wrap="none" anchor="ctr"/>
          <a:lstStyle/>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endParaRPr lang="en-US"/>
          </a:p>
          <a:p>
            <a:pPr>
              <a:defRPr/>
            </a:pPr>
            <a:r>
              <a:rPr lang="en-US" b="1"/>
              <a:t>      	TMDS</a:t>
            </a:r>
          </a:p>
          <a:p>
            <a:pPr>
              <a:defRPr/>
            </a:pPr>
            <a:r>
              <a:rPr lang="en-US" sz="1200"/>
              <a:t>                  Web based</a:t>
            </a:r>
          </a:p>
          <a:p>
            <a:pPr>
              <a:defRPr/>
            </a:pPr>
            <a:r>
              <a:rPr lang="en-US" sz="1200"/>
              <a:t>                Patient history</a:t>
            </a:r>
          </a:p>
          <a:p>
            <a:pPr>
              <a:defRPr/>
            </a:pPr>
            <a:r>
              <a:rPr lang="en-US" sz="1200"/>
              <a:t>              Review. Website</a:t>
            </a:r>
          </a:p>
          <a:p>
            <a:pPr>
              <a:defRPr/>
            </a:pPr>
            <a:r>
              <a:rPr lang="en-US" sz="1200"/>
              <a:t>                   providers</a:t>
            </a:r>
          </a:p>
          <a:p>
            <a:pPr>
              <a:defRPr/>
            </a:pPr>
            <a:r>
              <a:rPr lang="en-US" sz="1200"/>
              <a:t>                can “see” past </a:t>
            </a:r>
          </a:p>
          <a:p>
            <a:pPr>
              <a:defRPr/>
            </a:pPr>
            <a:r>
              <a:rPr lang="en-US" sz="1200"/>
              <a:t>                  encounters</a:t>
            </a:r>
          </a:p>
          <a:p>
            <a:pPr>
              <a:defRPr/>
            </a:pPr>
            <a:r>
              <a:rPr lang="en-US" sz="1200"/>
              <a:t>                     that only </a:t>
            </a:r>
          </a:p>
          <a:p>
            <a:pPr>
              <a:defRPr/>
            </a:pPr>
            <a:r>
              <a:rPr lang="en-US" sz="1200"/>
              <a:t>                     occurred </a:t>
            </a:r>
          </a:p>
          <a:p>
            <a:pPr>
              <a:defRPr/>
            </a:pPr>
            <a:r>
              <a:rPr lang="en-US" sz="1200"/>
              <a:t>                    In theatre</a:t>
            </a:r>
          </a:p>
        </p:txBody>
      </p:sp>
      <p:cxnSp>
        <p:nvCxnSpPr>
          <p:cNvPr id="13315" name="AutoShape 3"/>
          <p:cNvCxnSpPr>
            <a:cxnSpLocks noChangeShapeType="1"/>
            <a:stCxn id="13318" idx="5"/>
            <a:endCxn id="25624" idx="1"/>
          </p:cNvCxnSpPr>
          <p:nvPr/>
        </p:nvCxnSpPr>
        <p:spPr bwMode="auto">
          <a:xfrm>
            <a:off x="1951038" y="1169988"/>
            <a:ext cx="1820862" cy="1190625"/>
          </a:xfrm>
          <a:prstGeom prst="straightConnector1">
            <a:avLst/>
          </a:prstGeom>
          <a:noFill/>
          <a:ln w="57150">
            <a:solidFill>
              <a:schemeClr val="tx1"/>
            </a:solidFill>
            <a:prstDash val="sysDot"/>
            <a:round/>
            <a:headEnd/>
            <a:tailEnd type="triangle" w="med" len="med"/>
          </a:ln>
        </p:spPr>
      </p:cxnSp>
      <p:sp>
        <p:nvSpPr>
          <p:cNvPr id="13316" name="Rectangle 4"/>
          <p:cNvSpPr>
            <a:spLocks noChangeArrowheads="1"/>
          </p:cNvSpPr>
          <p:nvPr/>
        </p:nvSpPr>
        <p:spPr bwMode="auto">
          <a:xfrm>
            <a:off x="6172200" y="0"/>
            <a:ext cx="533400" cy="5257800"/>
          </a:xfrm>
          <a:prstGeom prst="rect">
            <a:avLst/>
          </a:prstGeom>
          <a:solidFill>
            <a:schemeClr val="accent1"/>
          </a:solidFill>
          <a:ln w="9525">
            <a:solidFill>
              <a:schemeClr val="tx1"/>
            </a:solidFill>
            <a:miter lim="800000"/>
            <a:headEnd/>
            <a:tailEnd/>
          </a:ln>
        </p:spPr>
        <p:txBody>
          <a:bodyPr wrap="none" anchor="ctr"/>
          <a:lstStyle/>
          <a:p>
            <a:pPr algn="ctr"/>
            <a:endParaRPr lang="en-US"/>
          </a:p>
          <a:p>
            <a:pPr algn="ctr"/>
            <a:endParaRPr lang="en-US"/>
          </a:p>
          <a:p>
            <a:pPr algn="ctr"/>
            <a:endParaRPr lang="en-US"/>
          </a:p>
          <a:p>
            <a:pPr algn="ctr"/>
            <a:endParaRPr lang="en-US"/>
          </a:p>
          <a:p>
            <a:pPr algn="ctr"/>
            <a:endParaRPr lang="en-US"/>
          </a:p>
          <a:p>
            <a:pPr algn="ctr"/>
            <a:endParaRPr lang="en-US" sz="1000"/>
          </a:p>
        </p:txBody>
      </p:sp>
      <p:sp>
        <p:nvSpPr>
          <p:cNvPr id="25605" name="AutoShape 5"/>
          <p:cNvSpPr>
            <a:spLocks noChangeArrowheads="1"/>
          </p:cNvSpPr>
          <p:nvPr/>
        </p:nvSpPr>
        <p:spPr bwMode="auto">
          <a:xfrm>
            <a:off x="3124200" y="1066800"/>
            <a:ext cx="304800" cy="1143000"/>
          </a:xfrm>
          <a:prstGeom prst="upArrow">
            <a:avLst>
              <a:gd name="adj1" fmla="val 27083"/>
              <a:gd name="adj2" fmla="val 95920"/>
            </a:avLst>
          </a:prstGeom>
          <a:gradFill rotWithShape="1">
            <a:gsLst>
              <a:gs pos="0">
                <a:schemeClr val="accent1"/>
              </a:gs>
              <a:gs pos="50000">
                <a:srgbClr val="FFFF00"/>
              </a:gs>
              <a:gs pos="100000">
                <a:schemeClr val="accent1"/>
              </a:gs>
            </a:gsLst>
            <a:lin ang="0" scaled="1"/>
          </a:gradFill>
          <a:ln w="9525">
            <a:solidFill>
              <a:schemeClr val="tx1"/>
            </a:solidFill>
            <a:prstDash val="sysDot"/>
            <a:miter lim="800000"/>
            <a:headEnd/>
            <a:tailEnd/>
          </a:ln>
          <a:effectLst/>
        </p:spPr>
        <p:txBody>
          <a:bodyPr vert="eaVert" wrap="none" anchor="ctr"/>
          <a:lstStyle/>
          <a:p>
            <a:pPr>
              <a:defRPr/>
            </a:pPr>
            <a:endParaRPr lang="en-US"/>
          </a:p>
        </p:txBody>
      </p:sp>
      <p:sp>
        <p:nvSpPr>
          <p:cNvPr id="13318" name="Oval 6"/>
          <p:cNvSpPr>
            <a:spLocks noChangeArrowheads="1"/>
          </p:cNvSpPr>
          <p:nvPr/>
        </p:nvSpPr>
        <p:spPr bwMode="auto">
          <a:xfrm>
            <a:off x="0" y="0"/>
            <a:ext cx="2286000" cy="1371600"/>
          </a:xfrm>
          <a:prstGeom prst="ellipse">
            <a:avLst/>
          </a:prstGeom>
          <a:solidFill>
            <a:srgbClr val="FF99CC"/>
          </a:solidFill>
          <a:ln w="9525">
            <a:solidFill>
              <a:schemeClr val="tx1"/>
            </a:solidFill>
            <a:round/>
            <a:headEnd/>
            <a:tailEnd/>
          </a:ln>
        </p:spPr>
        <p:txBody>
          <a:bodyPr wrap="none" anchor="ctr"/>
          <a:lstStyle/>
          <a:p>
            <a:pPr algn="ctr"/>
            <a:r>
              <a:rPr lang="en-US" sz="1000" b="1"/>
              <a:t>AHLTA</a:t>
            </a:r>
            <a:r>
              <a:rPr lang="en-US" sz="1000"/>
              <a:t> </a:t>
            </a:r>
          </a:p>
          <a:p>
            <a:pPr algn="ctr"/>
            <a:r>
              <a:rPr lang="en-US" sz="1000"/>
              <a:t>in MHS facilities registered users </a:t>
            </a:r>
          </a:p>
          <a:p>
            <a:pPr algn="ctr"/>
            <a:r>
              <a:rPr lang="en-US" sz="1000"/>
              <a:t>can see outpatient encounters </a:t>
            </a:r>
          </a:p>
          <a:p>
            <a:pPr algn="ctr"/>
            <a:r>
              <a:rPr lang="en-US" sz="1000"/>
              <a:t>that occurred prior to deployment</a:t>
            </a:r>
          </a:p>
          <a:p>
            <a:pPr algn="ctr"/>
            <a:r>
              <a:rPr lang="en-US" sz="1000"/>
              <a:t>In addition to all past encounters</a:t>
            </a:r>
          </a:p>
          <a:p>
            <a:pPr algn="ctr"/>
            <a:r>
              <a:rPr lang="en-US" sz="1000"/>
              <a:t>Seen at an MTF</a:t>
            </a:r>
          </a:p>
        </p:txBody>
      </p:sp>
      <p:sp>
        <p:nvSpPr>
          <p:cNvPr id="13319" name="Rectangle 7"/>
          <p:cNvSpPr>
            <a:spLocks noChangeArrowheads="1"/>
          </p:cNvSpPr>
          <p:nvPr/>
        </p:nvSpPr>
        <p:spPr bwMode="auto">
          <a:xfrm>
            <a:off x="0" y="2133600"/>
            <a:ext cx="1295400" cy="3124200"/>
          </a:xfrm>
          <a:prstGeom prst="rect">
            <a:avLst/>
          </a:prstGeom>
          <a:solidFill>
            <a:srgbClr val="99FF99"/>
          </a:solidFill>
          <a:ln w="9525">
            <a:solidFill>
              <a:schemeClr val="tx1"/>
            </a:solidFill>
            <a:miter lim="800000"/>
            <a:headEnd/>
            <a:tailEnd/>
          </a:ln>
        </p:spPr>
        <p:txBody>
          <a:bodyPr wrap="none" anchor="ctr"/>
          <a:lstStyle/>
          <a:p>
            <a:pPr algn="ctr"/>
            <a:endParaRPr lang="en-US" sz="1200" b="1"/>
          </a:p>
          <a:p>
            <a:pPr algn="ctr"/>
            <a:endParaRPr lang="en-US" sz="1200" b="1"/>
          </a:p>
          <a:p>
            <a:pPr algn="ctr"/>
            <a:endParaRPr lang="en-US" sz="1200" b="1"/>
          </a:p>
          <a:p>
            <a:pPr algn="ctr"/>
            <a:r>
              <a:rPr lang="en-US" sz="1400" b="1"/>
              <a:t>AHLTA-Mobile</a:t>
            </a:r>
          </a:p>
          <a:p>
            <a:pPr algn="ctr"/>
            <a:r>
              <a:rPr lang="en-US" sz="1200"/>
              <a:t>Software program</a:t>
            </a:r>
          </a:p>
          <a:p>
            <a:pPr algn="ctr"/>
            <a:r>
              <a:rPr lang="en-US" sz="1200"/>
              <a:t>On hand held</a:t>
            </a:r>
          </a:p>
          <a:p>
            <a:pPr algn="ctr"/>
            <a:r>
              <a:rPr lang="en-US" sz="1200"/>
              <a:t>MUST sync to </a:t>
            </a:r>
          </a:p>
          <a:p>
            <a:pPr algn="ctr"/>
            <a:r>
              <a:rPr lang="en-US" sz="1200"/>
              <a:t>A CHCSIIT </a:t>
            </a:r>
          </a:p>
          <a:p>
            <a:pPr algn="ctr"/>
            <a:r>
              <a:rPr lang="en-US" sz="1200"/>
              <a:t>computer to move </a:t>
            </a:r>
          </a:p>
          <a:p>
            <a:pPr algn="ctr"/>
            <a:r>
              <a:rPr lang="en-US" sz="1200"/>
              <a:t>encounter/data </a:t>
            </a:r>
          </a:p>
          <a:p>
            <a:pPr algn="ctr"/>
            <a:r>
              <a:rPr lang="en-US" sz="1200"/>
              <a:t>forward</a:t>
            </a:r>
          </a:p>
          <a:p>
            <a:pPr algn="ctr"/>
            <a:endParaRPr lang="en-US" sz="1200"/>
          </a:p>
        </p:txBody>
      </p:sp>
      <p:sp>
        <p:nvSpPr>
          <p:cNvPr id="13320" name="Rectangle 8"/>
          <p:cNvSpPr>
            <a:spLocks noChangeArrowheads="1"/>
          </p:cNvSpPr>
          <p:nvPr/>
        </p:nvSpPr>
        <p:spPr bwMode="auto">
          <a:xfrm>
            <a:off x="6705600" y="2057400"/>
            <a:ext cx="1066800" cy="2819400"/>
          </a:xfrm>
          <a:prstGeom prst="rect">
            <a:avLst/>
          </a:prstGeom>
          <a:solidFill>
            <a:srgbClr val="99FF99"/>
          </a:solidFill>
          <a:ln w="9525">
            <a:solidFill>
              <a:schemeClr val="tx1"/>
            </a:solidFill>
            <a:miter lim="800000"/>
            <a:headEnd/>
            <a:tailEnd/>
          </a:ln>
        </p:spPr>
        <p:txBody>
          <a:bodyPr wrap="none" anchor="ctr"/>
          <a:lstStyle/>
          <a:p>
            <a:pPr algn="ctr"/>
            <a:endParaRPr lang="en-US" b="1"/>
          </a:p>
          <a:p>
            <a:pPr algn="ctr"/>
            <a:r>
              <a:rPr lang="en-US" b="1"/>
              <a:t>MEDWEB</a:t>
            </a:r>
          </a:p>
          <a:p>
            <a:pPr algn="ctr"/>
            <a:r>
              <a:rPr lang="en-US" sz="1200"/>
              <a:t>Web based </a:t>
            </a:r>
          </a:p>
          <a:p>
            <a:pPr algn="ctr"/>
            <a:r>
              <a:rPr lang="en-US" sz="1200"/>
              <a:t>program</a:t>
            </a:r>
          </a:p>
          <a:p>
            <a:pPr algn="ctr"/>
            <a:r>
              <a:rPr lang="en-US" sz="1200"/>
              <a:t>which allows</a:t>
            </a:r>
          </a:p>
          <a:p>
            <a:pPr algn="ctr"/>
            <a:r>
              <a:rPr lang="en-US" sz="1200"/>
              <a:t>providers to </a:t>
            </a:r>
          </a:p>
          <a:p>
            <a:pPr algn="ctr"/>
            <a:r>
              <a:rPr lang="en-US" sz="1200"/>
              <a:t>review</a:t>
            </a:r>
          </a:p>
          <a:p>
            <a:pPr algn="ctr"/>
            <a:r>
              <a:rPr lang="en-US" sz="1200"/>
              <a:t>X-rays </a:t>
            </a:r>
          </a:p>
          <a:p>
            <a:pPr algn="ctr"/>
            <a:r>
              <a:rPr lang="en-US" sz="1200"/>
              <a:t>digitally</a:t>
            </a:r>
          </a:p>
          <a:p>
            <a:pPr algn="ctr"/>
            <a:endParaRPr lang="en-US" sz="1000"/>
          </a:p>
          <a:p>
            <a:pPr algn="ctr"/>
            <a:r>
              <a:rPr lang="en-US" sz="1000"/>
              <a:t> </a:t>
            </a:r>
          </a:p>
          <a:p>
            <a:pPr algn="ctr"/>
            <a:endParaRPr lang="en-US" sz="1000"/>
          </a:p>
          <a:p>
            <a:pPr algn="ctr"/>
            <a:endParaRPr lang="en-US" sz="1000"/>
          </a:p>
          <a:p>
            <a:pPr algn="ctr"/>
            <a:endParaRPr lang="en-US" sz="1000"/>
          </a:p>
          <a:p>
            <a:pPr algn="ctr"/>
            <a:endParaRPr lang="en-US" sz="1000"/>
          </a:p>
          <a:p>
            <a:pPr algn="ctr"/>
            <a:endParaRPr lang="en-US"/>
          </a:p>
        </p:txBody>
      </p:sp>
      <p:sp>
        <p:nvSpPr>
          <p:cNvPr id="13321" name="Rectangle 9"/>
          <p:cNvSpPr>
            <a:spLocks noChangeArrowheads="1"/>
          </p:cNvSpPr>
          <p:nvPr/>
        </p:nvSpPr>
        <p:spPr bwMode="auto">
          <a:xfrm>
            <a:off x="1295400" y="2133600"/>
            <a:ext cx="1219200" cy="3124200"/>
          </a:xfrm>
          <a:prstGeom prst="rect">
            <a:avLst/>
          </a:prstGeom>
          <a:solidFill>
            <a:srgbClr val="99FF99"/>
          </a:solidFill>
          <a:ln w="9525">
            <a:solidFill>
              <a:schemeClr val="tx1"/>
            </a:solidFill>
            <a:miter lim="800000"/>
            <a:headEnd/>
            <a:tailEnd/>
          </a:ln>
        </p:spPr>
        <p:txBody>
          <a:bodyPr wrap="none" anchor="ctr"/>
          <a:lstStyle/>
          <a:p>
            <a:pPr algn="ctr"/>
            <a:endParaRPr lang="en-US"/>
          </a:p>
          <a:p>
            <a:pPr algn="ctr"/>
            <a:r>
              <a:rPr lang="en-US" b="1"/>
              <a:t>AHLTA-T</a:t>
            </a:r>
          </a:p>
          <a:p>
            <a:pPr algn="ctr"/>
            <a:r>
              <a:rPr lang="en-US" sz="1200"/>
              <a:t>Client Server</a:t>
            </a:r>
          </a:p>
          <a:p>
            <a:pPr algn="ctr"/>
            <a:r>
              <a:rPr lang="en-US" sz="1200"/>
              <a:t>ambulatory </a:t>
            </a:r>
          </a:p>
          <a:p>
            <a:pPr algn="ctr"/>
            <a:r>
              <a:rPr lang="en-US" sz="1200"/>
              <a:t>encounter</a:t>
            </a:r>
          </a:p>
          <a:p>
            <a:pPr algn="ctr"/>
            <a:r>
              <a:rPr lang="en-US" sz="1200"/>
              <a:t>system</a:t>
            </a:r>
          </a:p>
          <a:p>
            <a:pPr algn="ctr"/>
            <a:r>
              <a:rPr lang="en-US" sz="1200"/>
              <a:t>captures</a:t>
            </a:r>
          </a:p>
          <a:p>
            <a:pPr algn="ctr"/>
            <a:r>
              <a:rPr lang="en-US" sz="1200"/>
              <a:t>out-patient</a:t>
            </a:r>
          </a:p>
          <a:p>
            <a:pPr algn="ctr"/>
            <a:r>
              <a:rPr lang="en-US" sz="1200"/>
              <a:t>Visits. </a:t>
            </a:r>
          </a:p>
        </p:txBody>
      </p:sp>
      <p:sp>
        <p:nvSpPr>
          <p:cNvPr id="13322" name="Rectangle 10"/>
          <p:cNvSpPr>
            <a:spLocks noChangeArrowheads="1"/>
          </p:cNvSpPr>
          <p:nvPr/>
        </p:nvSpPr>
        <p:spPr bwMode="auto">
          <a:xfrm>
            <a:off x="0" y="5943600"/>
            <a:ext cx="9144000" cy="228600"/>
          </a:xfrm>
          <a:prstGeom prst="rect">
            <a:avLst/>
          </a:prstGeom>
          <a:solidFill>
            <a:srgbClr val="99FF99"/>
          </a:solidFill>
          <a:ln w="9525">
            <a:solidFill>
              <a:schemeClr val="tx1"/>
            </a:solidFill>
            <a:miter lim="800000"/>
            <a:headEnd/>
            <a:tailEnd/>
          </a:ln>
        </p:spPr>
        <p:txBody>
          <a:bodyPr wrap="none" anchor="ctr"/>
          <a:lstStyle/>
          <a:p>
            <a:pPr algn="ctr"/>
            <a:r>
              <a:rPr lang="en-US" b="1"/>
              <a:t>MODS</a:t>
            </a:r>
            <a:r>
              <a:rPr lang="en-US"/>
              <a:t> - </a:t>
            </a:r>
            <a:r>
              <a:rPr lang="en-US" sz="1200"/>
              <a:t>Used to track and input human resources information: personnel, training, ARNG medical readiness status</a:t>
            </a:r>
          </a:p>
        </p:txBody>
      </p:sp>
      <p:sp>
        <p:nvSpPr>
          <p:cNvPr id="13323" name="Rectangle 11"/>
          <p:cNvSpPr>
            <a:spLocks noChangeArrowheads="1"/>
          </p:cNvSpPr>
          <p:nvPr/>
        </p:nvSpPr>
        <p:spPr bwMode="auto">
          <a:xfrm>
            <a:off x="0" y="5715000"/>
            <a:ext cx="9144000" cy="228600"/>
          </a:xfrm>
          <a:prstGeom prst="rect">
            <a:avLst/>
          </a:prstGeom>
          <a:solidFill>
            <a:srgbClr val="99FF99"/>
          </a:solidFill>
          <a:ln w="9525">
            <a:solidFill>
              <a:schemeClr val="tx1"/>
            </a:solidFill>
            <a:miter lim="800000"/>
            <a:headEnd/>
            <a:tailEnd/>
          </a:ln>
        </p:spPr>
        <p:txBody>
          <a:bodyPr wrap="none" anchor="ctr"/>
          <a:lstStyle/>
          <a:p>
            <a:pPr algn="ctr"/>
            <a:r>
              <a:rPr lang="en-US" b="1"/>
              <a:t>TAMMIS/DMLSS/TCAM/DCAM</a:t>
            </a:r>
            <a:r>
              <a:rPr lang="en-US"/>
              <a:t> –</a:t>
            </a:r>
            <a:r>
              <a:rPr lang="en-US" sz="1200"/>
              <a:t>medical logistics management systems –client/server/web based</a:t>
            </a:r>
          </a:p>
        </p:txBody>
      </p:sp>
      <p:sp>
        <p:nvSpPr>
          <p:cNvPr id="13324" name="Rectangle 12"/>
          <p:cNvSpPr>
            <a:spLocks noChangeArrowheads="1"/>
          </p:cNvSpPr>
          <p:nvPr/>
        </p:nvSpPr>
        <p:spPr bwMode="auto">
          <a:xfrm>
            <a:off x="0" y="5486400"/>
            <a:ext cx="9144000" cy="228600"/>
          </a:xfrm>
          <a:prstGeom prst="rect">
            <a:avLst/>
          </a:prstGeom>
          <a:solidFill>
            <a:srgbClr val="99FF99"/>
          </a:solidFill>
          <a:ln w="9525">
            <a:solidFill>
              <a:schemeClr val="tx1"/>
            </a:solidFill>
            <a:miter lim="800000"/>
            <a:headEnd/>
            <a:tailEnd/>
          </a:ln>
        </p:spPr>
        <p:txBody>
          <a:bodyPr wrap="none" anchor="ctr"/>
          <a:lstStyle/>
          <a:p>
            <a:pPr algn="ctr"/>
            <a:r>
              <a:rPr lang="en-US" b="1"/>
              <a:t>TRAC2ES</a:t>
            </a:r>
            <a:r>
              <a:rPr lang="en-US"/>
              <a:t> – </a:t>
            </a:r>
            <a:r>
              <a:rPr lang="en-US" sz="1200"/>
              <a:t>Used by PAD to request patient transfers with USAF – web based </a:t>
            </a:r>
          </a:p>
        </p:txBody>
      </p:sp>
      <p:sp>
        <p:nvSpPr>
          <p:cNvPr id="13325" name="Rectangle 13"/>
          <p:cNvSpPr>
            <a:spLocks noChangeArrowheads="1"/>
          </p:cNvSpPr>
          <p:nvPr/>
        </p:nvSpPr>
        <p:spPr bwMode="auto">
          <a:xfrm>
            <a:off x="0" y="6172200"/>
            <a:ext cx="9144000" cy="228600"/>
          </a:xfrm>
          <a:prstGeom prst="rect">
            <a:avLst/>
          </a:prstGeom>
          <a:solidFill>
            <a:srgbClr val="99FF99"/>
          </a:solidFill>
          <a:ln w="9525">
            <a:solidFill>
              <a:schemeClr val="tx1"/>
            </a:solidFill>
            <a:miter lim="800000"/>
            <a:headEnd/>
            <a:tailEnd/>
          </a:ln>
        </p:spPr>
        <p:txBody>
          <a:bodyPr wrap="none" anchor="ctr"/>
          <a:lstStyle/>
          <a:p>
            <a:pPr algn="ctr"/>
            <a:r>
              <a:rPr lang="en-US" b="1"/>
              <a:t>MEDPROS </a:t>
            </a:r>
            <a:r>
              <a:rPr lang="en-US"/>
              <a:t>- </a:t>
            </a:r>
            <a:r>
              <a:rPr lang="en-US" sz="1200"/>
              <a:t>Track and input medical readiness information; immunizations</a:t>
            </a:r>
            <a:r>
              <a:rPr lang="en-US" sz="1600"/>
              <a:t> – </a:t>
            </a:r>
            <a:r>
              <a:rPr lang="en-US" sz="1200"/>
              <a:t>web based</a:t>
            </a:r>
            <a:r>
              <a:rPr lang="en-US" sz="1600"/>
              <a:t> </a:t>
            </a:r>
          </a:p>
        </p:txBody>
      </p:sp>
      <p:sp>
        <p:nvSpPr>
          <p:cNvPr id="13326" name="Rectangle 14"/>
          <p:cNvSpPr>
            <a:spLocks noChangeArrowheads="1"/>
          </p:cNvSpPr>
          <p:nvPr/>
        </p:nvSpPr>
        <p:spPr bwMode="auto">
          <a:xfrm>
            <a:off x="0" y="6400800"/>
            <a:ext cx="9144000" cy="228600"/>
          </a:xfrm>
          <a:prstGeom prst="rect">
            <a:avLst/>
          </a:prstGeom>
          <a:solidFill>
            <a:srgbClr val="99FF99"/>
          </a:solidFill>
          <a:ln w="9525">
            <a:solidFill>
              <a:schemeClr val="tx1"/>
            </a:solidFill>
            <a:miter lim="800000"/>
            <a:headEnd/>
            <a:tailEnd/>
          </a:ln>
        </p:spPr>
        <p:txBody>
          <a:bodyPr wrap="none" anchor="ctr"/>
          <a:lstStyle/>
          <a:p>
            <a:pPr algn="ctr"/>
            <a:r>
              <a:rPr lang="en-US" b="1"/>
              <a:t>ePDHA</a:t>
            </a:r>
            <a:r>
              <a:rPr lang="en-US"/>
              <a:t> – </a:t>
            </a:r>
            <a:r>
              <a:rPr lang="en-US" sz="1200"/>
              <a:t>Electronic Post Deployment Health Assessments – web based</a:t>
            </a:r>
          </a:p>
        </p:txBody>
      </p:sp>
      <p:sp>
        <p:nvSpPr>
          <p:cNvPr id="25615" name="Rectangle 15"/>
          <p:cNvSpPr>
            <a:spLocks noChangeArrowheads="1"/>
          </p:cNvSpPr>
          <p:nvPr/>
        </p:nvSpPr>
        <p:spPr bwMode="auto">
          <a:xfrm>
            <a:off x="0" y="5257800"/>
            <a:ext cx="9144000" cy="228600"/>
          </a:xfrm>
          <a:prstGeom prst="rect">
            <a:avLst/>
          </a:prstGeom>
          <a:gradFill rotWithShape="1">
            <a:gsLst>
              <a:gs pos="0">
                <a:srgbClr val="FF6600"/>
              </a:gs>
              <a:gs pos="50000">
                <a:schemeClr val="accent1"/>
              </a:gs>
              <a:gs pos="100000">
                <a:srgbClr val="FF6600"/>
              </a:gs>
            </a:gsLst>
            <a:lin ang="5400000" scaled="1"/>
          </a:gradFill>
          <a:ln w="9525">
            <a:solidFill>
              <a:schemeClr val="tx1"/>
            </a:solidFill>
            <a:miter lim="800000"/>
            <a:headEnd/>
            <a:tailEnd/>
          </a:ln>
          <a:effectLst/>
        </p:spPr>
        <p:txBody>
          <a:bodyPr wrap="none" anchor="ctr"/>
          <a:lstStyle/>
          <a:p>
            <a:pPr algn="ctr">
              <a:defRPr/>
            </a:pPr>
            <a:r>
              <a:rPr lang="en-US" b="1" u="sng" dirty="0"/>
              <a:t>JMEWSII</a:t>
            </a:r>
            <a:r>
              <a:rPr lang="en-US" dirty="0"/>
              <a:t> </a:t>
            </a:r>
            <a:r>
              <a:rPr lang="en-US" sz="1200" dirty="0"/>
              <a:t> – web based – Required for C2, Force health protection tracking, blood management, bed status, and reporting Annex Q</a:t>
            </a:r>
          </a:p>
        </p:txBody>
      </p:sp>
      <p:sp>
        <p:nvSpPr>
          <p:cNvPr id="13328" name="Rectangle 16"/>
          <p:cNvSpPr>
            <a:spLocks noChangeArrowheads="1"/>
          </p:cNvSpPr>
          <p:nvPr/>
        </p:nvSpPr>
        <p:spPr bwMode="auto">
          <a:xfrm>
            <a:off x="7772400" y="2057400"/>
            <a:ext cx="1371600" cy="2286000"/>
          </a:xfrm>
          <a:prstGeom prst="rect">
            <a:avLst/>
          </a:prstGeom>
          <a:solidFill>
            <a:srgbClr val="99FF99"/>
          </a:solidFill>
          <a:ln w="9525">
            <a:solidFill>
              <a:schemeClr val="tx1"/>
            </a:solidFill>
            <a:miter lim="800000"/>
            <a:headEnd/>
            <a:tailEnd/>
          </a:ln>
        </p:spPr>
        <p:txBody>
          <a:bodyPr wrap="none" anchor="ctr"/>
          <a:lstStyle/>
          <a:p>
            <a:pPr algn="ctr"/>
            <a:r>
              <a:rPr lang="en-US" sz="1200" b="1"/>
              <a:t>CHCS – TC2</a:t>
            </a:r>
          </a:p>
          <a:p>
            <a:pPr algn="ctr"/>
            <a:r>
              <a:rPr lang="en-US" sz="1000"/>
              <a:t>Client Server</a:t>
            </a:r>
          </a:p>
          <a:p>
            <a:pPr algn="ctr"/>
            <a:r>
              <a:rPr lang="en-US" sz="1000"/>
              <a:t>program used by </a:t>
            </a:r>
          </a:p>
          <a:p>
            <a:pPr algn="ctr"/>
            <a:r>
              <a:rPr lang="en-US" sz="1000"/>
              <a:t>providers for </a:t>
            </a:r>
          </a:p>
          <a:p>
            <a:pPr algn="ctr"/>
            <a:r>
              <a:rPr lang="en-US" sz="1000"/>
              <a:t>Inpatient </a:t>
            </a:r>
          </a:p>
          <a:p>
            <a:pPr algn="ctr"/>
            <a:r>
              <a:rPr lang="en-US" sz="1000"/>
              <a:t>documentation and</a:t>
            </a:r>
          </a:p>
          <a:p>
            <a:pPr algn="ctr"/>
            <a:r>
              <a:rPr lang="en-US" sz="1000"/>
              <a:t>  to order rads, labs, </a:t>
            </a:r>
          </a:p>
          <a:p>
            <a:pPr algn="ctr"/>
            <a:r>
              <a:rPr lang="en-US" sz="1000"/>
              <a:t>and pharmacy. Sends </a:t>
            </a:r>
          </a:p>
          <a:p>
            <a:pPr algn="ctr"/>
            <a:r>
              <a:rPr lang="en-US" sz="1000"/>
              <a:t>Inpatient and ancillary </a:t>
            </a:r>
          </a:p>
          <a:p>
            <a:pPr algn="ctr"/>
            <a:r>
              <a:rPr lang="en-US" sz="1000"/>
              <a:t>Data to TMDS and </a:t>
            </a:r>
          </a:p>
          <a:p>
            <a:pPr algn="ctr"/>
            <a:r>
              <a:rPr lang="en-US" sz="1000"/>
              <a:t>JMEWS to be </a:t>
            </a:r>
          </a:p>
          <a:p>
            <a:pPr algn="ctr"/>
            <a:r>
              <a:rPr lang="en-US" sz="1000"/>
              <a:t>viewed</a:t>
            </a:r>
          </a:p>
          <a:p>
            <a:pPr algn="ctr"/>
            <a:endParaRPr lang="en-US" sz="1000" b="1"/>
          </a:p>
        </p:txBody>
      </p:sp>
      <p:sp>
        <p:nvSpPr>
          <p:cNvPr id="13329" name="Line 17"/>
          <p:cNvSpPr>
            <a:spLocks noChangeShapeType="1"/>
          </p:cNvSpPr>
          <p:nvPr/>
        </p:nvSpPr>
        <p:spPr bwMode="auto">
          <a:xfrm>
            <a:off x="6096000" y="3733800"/>
            <a:ext cx="0" cy="0"/>
          </a:xfrm>
          <a:prstGeom prst="line">
            <a:avLst/>
          </a:prstGeom>
          <a:noFill/>
          <a:ln w="9525">
            <a:solidFill>
              <a:schemeClr val="tx1"/>
            </a:solidFill>
            <a:round/>
            <a:headEnd/>
            <a:tailEnd/>
          </a:ln>
        </p:spPr>
        <p:txBody>
          <a:bodyPr/>
          <a:lstStyle/>
          <a:p>
            <a:endParaRPr lang="en-US"/>
          </a:p>
        </p:txBody>
      </p:sp>
      <p:pic>
        <p:nvPicPr>
          <p:cNvPr id="13330" name="Picture 18"/>
          <p:cNvPicPr>
            <a:picLocks noChangeAspect="1" noChangeArrowheads="1"/>
          </p:cNvPicPr>
          <p:nvPr/>
        </p:nvPicPr>
        <p:blipFill>
          <a:blip r:embed="rId3" cstate="print"/>
          <a:srcRect/>
          <a:stretch>
            <a:fillRect/>
          </a:stretch>
        </p:blipFill>
        <p:spPr bwMode="auto">
          <a:xfrm>
            <a:off x="381000" y="2133600"/>
            <a:ext cx="431800" cy="769938"/>
          </a:xfrm>
          <a:prstGeom prst="rect">
            <a:avLst/>
          </a:prstGeom>
          <a:noFill/>
          <a:ln w="9525">
            <a:noFill/>
            <a:miter lim="800000"/>
            <a:headEnd/>
            <a:tailEnd/>
          </a:ln>
        </p:spPr>
      </p:pic>
      <p:pic>
        <p:nvPicPr>
          <p:cNvPr id="13331" name="Picture 19"/>
          <p:cNvPicPr>
            <a:picLocks noChangeAspect="1" noChangeArrowheads="1"/>
          </p:cNvPicPr>
          <p:nvPr/>
        </p:nvPicPr>
        <p:blipFill>
          <a:blip r:embed="rId4" cstate="print"/>
          <a:srcRect/>
          <a:stretch>
            <a:fillRect/>
          </a:stretch>
        </p:blipFill>
        <p:spPr bwMode="auto">
          <a:xfrm>
            <a:off x="1219200" y="2209800"/>
            <a:ext cx="762000" cy="723900"/>
          </a:xfrm>
          <a:prstGeom prst="rect">
            <a:avLst/>
          </a:prstGeom>
          <a:noFill/>
          <a:ln w="9525">
            <a:noFill/>
            <a:miter lim="800000"/>
            <a:headEnd/>
            <a:tailEnd/>
          </a:ln>
        </p:spPr>
      </p:pic>
      <p:pic>
        <p:nvPicPr>
          <p:cNvPr id="13332" name="Picture 20"/>
          <p:cNvPicPr>
            <a:picLocks noChangeAspect="1" noChangeArrowheads="1"/>
          </p:cNvPicPr>
          <p:nvPr/>
        </p:nvPicPr>
        <p:blipFill>
          <a:blip r:embed="rId5" cstate="print"/>
          <a:srcRect/>
          <a:stretch>
            <a:fillRect/>
          </a:stretch>
        </p:blipFill>
        <p:spPr bwMode="auto">
          <a:xfrm>
            <a:off x="2438400" y="2362200"/>
            <a:ext cx="381000" cy="381000"/>
          </a:xfrm>
          <a:prstGeom prst="rect">
            <a:avLst/>
          </a:prstGeom>
          <a:noFill/>
          <a:ln w="9525">
            <a:noFill/>
            <a:miter lim="800000"/>
            <a:headEnd/>
            <a:tailEnd/>
          </a:ln>
        </p:spPr>
      </p:pic>
      <p:sp>
        <p:nvSpPr>
          <p:cNvPr id="13333" name="Line 21"/>
          <p:cNvSpPr>
            <a:spLocks noChangeShapeType="1"/>
          </p:cNvSpPr>
          <p:nvPr/>
        </p:nvSpPr>
        <p:spPr bwMode="auto">
          <a:xfrm>
            <a:off x="838200" y="2667000"/>
            <a:ext cx="457200" cy="0"/>
          </a:xfrm>
          <a:prstGeom prst="line">
            <a:avLst/>
          </a:prstGeom>
          <a:noFill/>
          <a:ln w="38100">
            <a:solidFill>
              <a:schemeClr val="tx1"/>
            </a:solidFill>
            <a:prstDash val="sysDot"/>
            <a:round/>
            <a:headEnd/>
            <a:tailEnd type="triangle" w="med" len="med"/>
          </a:ln>
        </p:spPr>
        <p:txBody>
          <a:bodyPr/>
          <a:lstStyle/>
          <a:p>
            <a:endParaRPr lang="en-US"/>
          </a:p>
        </p:txBody>
      </p:sp>
      <p:pic>
        <p:nvPicPr>
          <p:cNvPr id="13334" name="Picture 22"/>
          <p:cNvPicPr>
            <a:picLocks noChangeAspect="1" noChangeArrowheads="1"/>
          </p:cNvPicPr>
          <p:nvPr/>
        </p:nvPicPr>
        <p:blipFill>
          <a:blip r:embed="rId6" cstate="print"/>
          <a:srcRect/>
          <a:stretch>
            <a:fillRect/>
          </a:stretch>
        </p:blipFill>
        <p:spPr bwMode="auto">
          <a:xfrm>
            <a:off x="1905000" y="1981200"/>
            <a:ext cx="762000" cy="381000"/>
          </a:xfrm>
          <a:prstGeom prst="rect">
            <a:avLst/>
          </a:prstGeom>
          <a:noFill/>
          <a:ln w="9525">
            <a:noFill/>
            <a:miter lim="800000"/>
            <a:headEnd/>
            <a:tailEnd/>
          </a:ln>
        </p:spPr>
      </p:pic>
      <p:pic>
        <p:nvPicPr>
          <p:cNvPr id="13335" name="Picture 23"/>
          <p:cNvPicPr>
            <a:picLocks noChangeAspect="1" noChangeArrowheads="1"/>
          </p:cNvPicPr>
          <p:nvPr/>
        </p:nvPicPr>
        <p:blipFill>
          <a:blip r:embed="rId7" cstate="print"/>
          <a:srcRect/>
          <a:stretch>
            <a:fillRect/>
          </a:stretch>
        </p:blipFill>
        <p:spPr bwMode="auto">
          <a:xfrm>
            <a:off x="990600" y="1981200"/>
            <a:ext cx="393700" cy="441325"/>
          </a:xfrm>
          <a:prstGeom prst="rect">
            <a:avLst/>
          </a:prstGeom>
          <a:noFill/>
          <a:ln w="9525">
            <a:noFill/>
            <a:miter lim="800000"/>
            <a:headEnd/>
            <a:tailEnd/>
          </a:ln>
        </p:spPr>
      </p:pic>
      <p:sp>
        <p:nvSpPr>
          <p:cNvPr id="25624" name="Cloud"/>
          <p:cNvSpPr>
            <a:spLocks noChangeAspect="1" noEditPoints="1" noChangeArrowheads="1"/>
          </p:cNvSpPr>
          <p:nvPr/>
        </p:nvSpPr>
        <p:spPr bwMode="auto">
          <a:xfrm>
            <a:off x="2667000" y="1219200"/>
            <a:ext cx="2209800" cy="114300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r>
              <a:rPr lang="en-US"/>
              <a:t> </a:t>
            </a:r>
            <a:r>
              <a:rPr lang="en-US" i="1">
                <a:effectLst>
                  <a:outerShdw blurRad="38100" dist="38100" dir="2700000" algn="tl">
                    <a:srgbClr val="FFFFFF"/>
                  </a:outerShdw>
                </a:effectLst>
              </a:rPr>
              <a:t>Internet</a:t>
            </a:r>
            <a:r>
              <a:rPr lang="en-US"/>
              <a:t> </a:t>
            </a:r>
          </a:p>
        </p:txBody>
      </p:sp>
      <p:sp>
        <p:nvSpPr>
          <p:cNvPr id="13337" name="Line 25"/>
          <p:cNvSpPr>
            <a:spLocks noChangeShapeType="1"/>
          </p:cNvSpPr>
          <p:nvPr/>
        </p:nvSpPr>
        <p:spPr bwMode="auto">
          <a:xfrm flipV="1">
            <a:off x="1981200" y="2362200"/>
            <a:ext cx="381000" cy="304800"/>
          </a:xfrm>
          <a:prstGeom prst="line">
            <a:avLst/>
          </a:prstGeom>
          <a:noFill/>
          <a:ln w="38100">
            <a:solidFill>
              <a:schemeClr val="tx1"/>
            </a:solidFill>
            <a:round/>
            <a:headEnd/>
            <a:tailEnd type="triangle" w="med" len="med"/>
          </a:ln>
        </p:spPr>
        <p:txBody>
          <a:bodyPr/>
          <a:lstStyle/>
          <a:p>
            <a:endParaRPr lang="en-US"/>
          </a:p>
        </p:txBody>
      </p:sp>
      <p:sp>
        <p:nvSpPr>
          <p:cNvPr id="13338" name="Line 26"/>
          <p:cNvSpPr>
            <a:spLocks noChangeShapeType="1"/>
          </p:cNvSpPr>
          <p:nvPr/>
        </p:nvSpPr>
        <p:spPr bwMode="auto">
          <a:xfrm flipV="1">
            <a:off x="2590800" y="1981200"/>
            <a:ext cx="381000" cy="304800"/>
          </a:xfrm>
          <a:prstGeom prst="line">
            <a:avLst/>
          </a:prstGeom>
          <a:noFill/>
          <a:ln w="38100">
            <a:solidFill>
              <a:schemeClr val="tx1"/>
            </a:solidFill>
            <a:prstDash val="sysDot"/>
            <a:round/>
            <a:headEnd/>
            <a:tailEnd type="triangle" w="med" len="med"/>
          </a:ln>
        </p:spPr>
        <p:txBody>
          <a:bodyPr/>
          <a:lstStyle/>
          <a:p>
            <a:endParaRPr lang="en-US"/>
          </a:p>
        </p:txBody>
      </p:sp>
      <p:pic>
        <p:nvPicPr>
          <p:cNvPr id="13339" name="Picture 27" descr="MPj03866660000[1]"/>
          <p:cNvPicPr>
            <a:picLocks noChangeAspect="1" noChangeArrowheads="1"/>
          </p:cNvPicPr>
          <p:nvPr/>
        </p:nvPicPr>
        <p:blipFill>
          <a:blip r:embed="rId8" cstate="print"/>
          <a:srcRect/>
          <a:stretch>
            <a:fillRect/>
          </a:stretch>
        </p:blipFill>
        <p:spPr bwMode="auto">
          <a:xfrm>
            <a:off x="990600" y="5300663"/>
            <a:ext cx="152400" cy="109537"/>
          </a:xfrm>
          <a:prstGeom prst="rect">
            <a:avLst/>
          </a:prstGeom>
          <a:noFill/>
          <a:ln w="9525">
            <a:noFill/>
            <a:miter lim="800000"/>
            <a:headEnd/>
            <a:tailEnd/>
          </a:ln>
        </p:spPr>
      </p:pic>
      <p:pic>
        <p:nvPicPr>
          <p:cNvPr id="13340" name="Picture 28" descr="MPj03866660000[1]"/>
          <p:cNvPicPr>
            <a:picLocks noChangeAspect="1" noChangeArrowheads="1"/>
          </p:cNvPicPr>
          <p:nvPr/>
        </p:nvPicPr>
        <p:blipFill>
          <a:blip r:embed="rId8" cstate="print"/>
          <a:srcRect/>
          <a:stretch>
            <a:fillRect/>
          </a:stretch>
        </p:blipFill>
        <p:spPr bwMode="auto">
          <a:xfrm>
            <a:off x="1676400" y="6477000"/>
            <a:ext cx="152400" cy="109538"/>
          </a:xfrm>
          <a:prstGeom prst="rect">
            <a:avLst/>
          </a:prstGeom>
          <a:noFill/>
          <a:ln w="9525">
            <a:noFill/>
            <a:miter lim="800000"/>
            <a:headEnd/>
            <a:tailEnd/>
          </a:ln>
        </p:spPr>
      </p:pic>
      <p:pic>
        <p:nvPicPr>
          <p:cNvPr id="13341" name="Picture 29" descr="MPj03866660000[1]"/>
          <p:cNvPicPr>
            <a:picLocks noChangeAspect="1" noChangeArrowheads="1"/>
          </p:cNvPicPr>
          <p:nvPr/>
        </p:nvPicPr>
        <p:blipFill>
          <a:blip r:embed="rId8" cstate="print"/>
          <a:srcRect/>
          <a:stretch>
            <a:fillRect/>
          </a:stretch>
        </p:blipFill>
        <p:spPr bwMode="auto">
          <a:xfrm>
            <a:off x="1066800" y="6215063"/>
            <a:ext cx="152400" cy="109537"/>
          </a:xfrm>
          <a:prstGeom prst="rect">
            <a:avLst/>
          </a:prstGeom>
          <a:noFill/>
          <a:ln w="9525">
            <a:noFill/>
            <a:miter lim="800000"/>
            <a:headEnd/>
            <a:tailEnd/>
          </a:ln>
        </p:spPr>
      </p:pic>
      <p:pic>
        <p:nvPicPr>
          <p:cNvPr id="13342" name="Picture 30" descr="MPj03866660000[1]"/>
          <p:cNvPicPr>
            <a:picLocks noChangeAspect="1" noChangeArrowheads="1"/>
          </p:cNvPicPr>
          <p:nvPr/>
        </p:nvPicPr>
        <p:blipFill>
          <a:blip r:embed="rId8" cstate="print"/>
          <a:srcRect/>
          <a:stretch>
            <a:fillRect/>
          </a:stretch>
        </p:blipFill>
        <p:spPr bwMode="auto">
          <a:xfrm>
            <a:off x="1447800" y="5529263"/>
            <a:ext cx="152400" cy="109537"/>
          </a:xfrm>
          <a:prstGeom prst="rect">
            <a:avLst/>
          </a:prstGeom>
          <a:noFill/>
          <a:ln w="9525">
            <a:noFill/>
            <a:miter lim="800000"/>
            <a:headEnd/>
            <a:tailEnd/>
          </a:ln>
        </p:spPr>
      </p:pic>
      <p:pic>
        <p:nvPicPr>
          <p:cNvPr id="13343" name="Picture 31" descr="MPj03866660000[1]"/>
          <p:cNvPicPr>
            <a:picLocks noChangeAspect="1" noChangeArrowheads="1"/>
          </p:cNvPicPr>
          <p:nvPr/>
        </p:nvPicPr>
        <p:blipFill>
          <a:blip r:embed="rId8" cstate="print"/>
          <a:srcRect/>
          <a:stretch>
            <a:fillRect/>
          </a:stretch>
        </p:blipFill>
        <p:spPr bwMode="auto">
          <a:xfrm>
            <a:off x="457200" y="5791200"/>
            <a:ext cx="152400" cy="109538"/>
          </a:xfrm>
          <a:prstGeom prst="rect">
            <a:avLst/>
          </a:prstGeom>
          <a:noFill/>
          <a:ln w="9525">
            <a:noFill/>
            <a:miter lim="800000"/>
            <a:headEnd/>
            <a:tailEnd/>
          </a:ln>
        </p:spPr>
      </p:pic>
      <p:pic>
        <p:nvPicPr>
          <p:cNvPr id="13344" name="Picture 32" descr="MPj03866660000[1]"/>
          <p:cNvPicPr>
            <a:picLocks noChangeAspect="1" noChangeArrowheads="1"/>
          </p:cNvPicPr>
          <p:nvPr/>
        </p:nvPicPr>
        <p:blipFill>
          <a:blip r:embed="rId8" cstate="print"/>
          <a:srcRect/>
          <a:stretch>
            <a:fillRect/>
          </a:stretch>
        </p:blipFill>
        <p:spPr bwMode="auto">
          <a:xfrm>
            <a:off x="304800" y="6019800"/>
            <a:ext cx="152400" cy="109538"/>
          </a:xfrm>
          <a:prstGeom prst="rect">
            <a:avLst/>
          </a:prstGeom>
          <a:noFill/>
          <a:ln w="9525">
            <a:noFill/>
            <a:miter lim="800000"/>
            <a:headEnd/>
            <a:tailEnd/>
          </a:ln>
        </p:spPr>
      </p:pic>
      <p:sp>
        <p:nvSpPr>
          <p:cNvPr id="13345" name="Line 33"/>
          <p:cNvSpPr>
            <a:spLocks noChangeShapeType="1"/>
          </p:cNvSpPr>
          <p:nvPr/>
        </p:nvSpPr>
        <p:spPr bwMode="auto">
          <a:xfrm>
            <a:off x="0" y="4876800"/>
            <a:ext cx="0" cy="0"/>
          </a:xfrm>
          <a:prstGeom prst="line">
            <a:avLst/>
          </a:prstGeom>
          <a:noFill/>
          <a:ln w="9525">
            <a:solidFill>
              <a:schemeClr val="tx1"/>
            </a:solidFill>
            <a:round/>
            <a:headEnd/>
            <a:tailEnd/>
          </a:ln>
        </p:spPr>
        <p:txBody>
          <a:bodyPr/>
          <a:lstStyle/>
          <a:p>
            <a:endParaRPr lang="en-US"/>
          </a:p>
        </p:txBody>
      </p:sp>
      <p:sp>
        <p:nvSpPr>
          <p:cNvPr id="25634" name="Oval 34"/>
          <p:cNvSpPr>
            <a:spLocks noChangeArrowheads="1"/>
          </p:cNvSpPr>
          <p:nvPr/>
        </p:nvSpPr>
        <p:spPr bwMode="auto">
          <a:xfrm>
            <a:off x="7772400" y="4572000"/>
            <a:ext cx="1371600" cy="685800"/>
          </a:xfrm>
          <a:prstGeom prst="ellipse">
            <a:avLst/>
          </a:prstGeom>
          <a:gradFill rotWithShape="1">
            <a:gsLst>
              <a:gs pos="0">
                <a:srgbClr val="FF9999"/>
              </a:gs>
              <a:gs pos="50000">
                <a:schemeClr val="bg1"/>
              </a:gs>
              <a:gs pos="100000">
                <a:srgbClr val="FF9999"/>
              </a:gs>
            </a:gsLst>
            <a:lin ang="0" scaled="1"/>
          </a:gradFill>
          <a:ln w="9525">
            <a:solidFill>
              <a:schemeClr val="tx1"/>
            </a:solidFill>
            <a:round/>
            <a:headEnd/>
            <a:tailEnd/>
          </a:ln>
          <a:effectLst/>
        </p:spPr>
        <p:txBody>
          <a:bodyPr wrap="none" anchor="ctr"/>
          <a:lstStyle/>
          <a:p>
            <a:pPr algn="ctr">
              <a:defRPr/>
            </a:pPr>
            <a:r>
              <a:rPr lang="en-US" sz="1000"/>
              <a:t>Only Level II+ and III</a:t>
            </a:r>
          </a:p>
          <a:p>
            <a:pPr algn="ctr">
              <a:defRPr/>
            </a:pPr>
            <a:r>
              <a:rPr lang="en-US" sz="1000"/>
              <a:t>facilities have </a:t>
            </a:r>
          </a:p>
          <a:p>
            <a:pPr algn="ctr">
              <a:defRPr/>
            </a:pPr>
            <a:r>
              <a:rPr lang="en-US" sz="1000"/>
              <a:t>CHCS</a:t>
            </a:r>
          </a:p>
        </p:txBody>
      </p:sp>
      <p:sp>
        <p:nvSpPr>
          <p:cNvPr id="13347" name="WordArt 35"/>
          <p:cNvSpPr>
            <a:spLocks noChangeArrowheads="1" noChangeShapeType="1" noTextEdit="1"/>
          </p:cNvSpPr>
          <p:nvPr/>
        </p:nvSpPr>
        <p:spPr bwMode="auto">
          <a:xfrm rot="-1195952">
            <a:off x="914400" y="4724400"/>
            <a:ext cx="1876425" cy="514350"/>
          </a:xfrm>
          <a:prstGeom prst="rect">
            <a:avLst/>
          </a:prstGeom>
        </p:spPr>
        <p:txBody>
          <a:bodyPr wrap="none" fromWordArt="1">
            <a:prstTxWarp prst="textCanDown">
              <a:avLst>
                <a:gd name="adj" fmla="val 33333"/>
              </a:avLst>
            </a:prstTxWarp>
          </a:bodyPr>
          <a:lstStyle/>
          <a:p>
            <a:pPr algn="ctr"/>
            <a:r>
              <a:rPr lang="en-US" sz="2400" kern="10">
                <a:ln w="9525">
                  <a:solidFill>
                    <a:srgbClr val="000000"/>
                  </a:solidFill>
                  <a:round/>
                  <a:headEnd/>
                  <a:tailEnd/>
                </a:ln>
                <a:solidFill>
                  <a:srgbClr val="99CC00"/>
                </a:solidFill>
                <a:latin typeface="Times New Roman"/>
                <a:cs typeface="Times New Roman"/>
              </a:rPr>
              <a:t>Out-patient care</a:t>
            </a:r>
          </a:p>
        </p:txBody>
      </p:sp>
      <p:sp>
        <p:nvSpPr>
          <p:cNvPr id="13348" name="Line 36"/>
          <p:cNvSpPr>
            <a:spLocks noChangeShapeType="1"/>
          </p:cNvSpPr>
          <p:nvPr/>
        </p:nvSpPr>
        <p:spPr bwMode="auto">
          <a:xfrm>
            <a:off x="0" y="4876800"/>
            <a:ext cx="152400" cy="0"/>
          </a:xfrm>
          <a:prstGeom prst="line">
            <a:avLst/>
          </a:prstGeom>
          <a:noFill/>
          <a:ln w="9525">
            <a:solidFill>
              <a:schemeClr val="tx1"/>
            </a:solidFill>
            <a:round/>
            <a:headEnd/>
            <a:tailEnd/>
          </a:ln>
        </p:spPr>
        <p:txBody>
          <a:bodyPr/>
          <a:lstStyle/>
          <a:p>
            <a:endParaRPr lang="en-US"/>
          </a:p>
        </p:txBody>
      </p:sp>
      <p:sp>
        <p:nvSpPr>
          <p:cNvPr id="13349" name="Line 37"/>
          <p:cNvSpPr>
            <a:spLocks noChangeShapeType="1"/>
          </p:cNvSpPr>
          <p:nvPr/>
        </p:nvSpPr>
        <p:spPr bwMode="auto">
          <a:xfrm>
            <a:off x="1219200" y="4876800"/>
            <a:ext cx="152400" cy="0"/>
          </a:xfrm>
          <a:prstGeom prst="line">
            <a:avLst/>
          </a:prstGeom>
          <a:noFill/>
          <a:ln w="9525">
            <a:solidFill>
              <a:schemeClr val="tx1"/>
            </a:solidFill>
            <a:round/>
            <a:headEnd/>
            <a:tailEnd/>
          </a:ln>
        </p:spPr>
        <p:txBody>
          <a:bodyPr/>
          <a:lstStyle/>
          <a:p>
            <a:endParaRPr lang="en-US"/>
          </a:p>
        </p:txBody>
      </p:sp>
      <p:sp>
        <p:nvSpPr>
          <p:cNvPr id="13350" name="Line 38"/>
          <p:cNvSpPr>
            <a:spLocks noChangeShapeType="1"/>
          </p:cNvSpPr>
          <p:nvPr/>
        </p:nvSpPr>
        <p:spPr bwMode="auto">
          <a:xfrm>
            <a:off x="2438400" y="4876800"/>
            <a:ext cx="152400" cy="0"/>
          </a:xfrm>
          <a:prstGeom prst="line">
            <a:avLst/>
          </a:prstGeom>
          <a:noFill/>
          <a:ln w="9525">
            <a:solidFill>
              <a:schemeClr val="tx1"/>
            </a:solidFill>
            <a:round/>
            <a:headEnd/>
            <a:tailEnd/>
          </a:ln>
        </p:spPr>
        <p:txBody>
          <a:bodyPr/>
          <a:lstStyle/>
          <a:p>
            <a:endParaRPr lang="en-US"/>
          </a:p>
        </p:txBody>
      </p:sp>
      <p:sp>
        <p:nvSpPr>
          <p:cNvPr id="13351" name="Line 39"/>
          <p:cNvSpPr>
            <a:spLocks noChangeShapeType="1"/>
          </p:cNvSpPr>
          <p:nvPr/>
        </p:nvSpPr>
        <p:spPr bwMode="auto">
          <a:xfrm>
            <a:off x="3124200" y="4876800"/>
            <a:ext cx="152400" cy="0"/>
          </a:xfrm>
          <a:prstGeom prst="line">
            <a:avLst/>
          </a:prstGeom>
          <a:noFill/>
          <a:ln w="9525">
            <a:solidFill>
              <a:schemeClr val="tx1"/>
            </a:solidFill>
            <a:round/>
            <a:headEnd/>
            <a:tailEnd/>
          </a:ln>
        </p:spPr>
        <p:txBody>
          <a:bodyPr/>
          <a:lstStyle/>
          <a:p>
            <a:endParaRPr lang="en-US"/>
          </a:p>
        </p:txBody>
      </p:sp>
      <p:sp>
        <p:nvSpPr>
          <p:cNvPr id="13352" name="Line 40"/>
          <p:cNvSpPr>
            <a:spLocks noChangeShapeType="1"/>
          </p:cNvSpPr>
          <p:nvPr/>
        </p:nvSpPr>
        <p:spPr bwMode="auto">
          <a:xfrm>
            <a:off x="3733800" y="4876800"/>
            <a:ext cx="152400" cy="0"/>
          </a:xfrm>
          <a:prstGeom prst="line">
            <a:avLst/>
          </a:prstGeom>
          <a:noFill/>
          <a:ln w="9525">
            <a:solidFill>
              <a:schemeClr val="tx1"/>
            </a:solidFill>
            <a:round/>
            <a:headEnd/>
            <a:tailEnd/>
          </a:ln>
        </p:spPr>
        <p:txBody>
          <a:bodyPr/>
          <a:lstStyle/>
          <a:p>
            <a:endParaRPr lang="en-US"/>
          </a:p>
        </p:txBody>
      </p:sp>
      <p:sp>
        <p:nvSpPr>
          <p:cNvPr id="13353" name="Line 41"/>
          <p:cNvSpPr>
            <a:spLocks noChangeShapeType="1"/>
          </p:cNvSpPr>
          <p:nvPr/>
        </p:nvSpPr>
        <p:spPr bwMode="auto">
          <a:xfrm>
            <a:off x="5410200" y="4876800"/>
            <a:ext cx="228600" cy="0"/>
          </a:xfrm>
          <a:prstGeom prst="line">
            <a:avLst/>
          </a:prstGeom>
          <a:noFill/>
          <a:ln w="9525">
            <a:solidFill>
              <a:schemeClr val="tx1"/>
            </a:solidFill>
            <a:round/>
            <a:headEnd/>
            <a:tailEnd/>
          </a:ln>
        </p:spPr>
        <p:txBody>
          <a:bodyPr/>
          <a:lstStyle/>
          <a:p>
            <a:endParaRPr lang="en-US"/>
          </a:p>
        </p:txBody>
      </p:sp>
      <p:sp>
        <p:nvSpPr>
          <p:cNvPr id="13354" name="Line 42"/>
          <p:cNvSpPr>
            <a:spLocks noChangeShapeType="1"/>
          </p:cNvSpPr>
          <p:nvPr/>
        </p:nvSpPr>
        <p:spPr bwMode="auto">
          <a:xfrm>
            <a:off x="6019800" y="4876800"/>
            <a:ext cx="152400" cy="0"/>
          </a:xfrm>
          <a:prstGeom prst="line">
            <a:avLst/>
          </a:prstGeom>
          <a:noFill/>
          <a:ln w="9525">
            <a:solidFill>
              <a:schemeClr val="tx1"/>
            </a:solidFill>
            <a:round/>
            <a:headEnd/>
            <a:tailEnd/>
          </a:ln>
        </p:spPr>
        <p:txBody>
          <a:bodyPr/>
          <a:lstStyle/>
          <a:p>
            <a:endParaRPr lang="en-US"/>
          </a:p>
        </p:txBody>
      </p:sp>
      <p:sp>
        <p:nvSpPr>
          <p:cNvPr id="13355" name="Line 43"/>
          <p:cNvSpPr>
            <a:spLocks noChangeShapeType="1"/>
          </p:cNvSpPr>
          <p:nvPr/>
        </p:nvSpPr>
        <p:spPr bwMode="auto">
          <a:xfrm>
            <a:off x="7543800" y="4876800"/>
            <a:ext cx="152400" cy="0"/>
          </a:xfrm>
          <a:prstGeom prst="line">
            <a:avLst/>
          </a:prstGeom>
          <a:noFill/>
          <a:ln w="9525">
            <a:solidFill>
              <a:schemeClr val="tx1"/>
            </a:solidFill>
            <a:round/>
            <a:headEnd/>
            <a:tailEnd/>
          </a:ln>
        </p:spPr>
        <p:txBody>
          <a:bodyPr/>
          <a:lstStyle/>
          <a:p>
            <a:endParaRPr lang="en-US"/>
          </a:p>
        </p:txBody>
      </p:sp>
      <p:sp>
        <p:nvSpPr>
          <p:cNvPr id="13356" name="Text Box 44"/>
          <p:cNvSpPr txBox="1">
            <a:spLocks noChangeArrowheads="1"/>
          </p:cNvSpPr>
          <p:nvPr/>
        </p:nvSpPr>
        <p:spPr bwMode="auto">
          <a:xfrm>
            <a:off x="6172200" y="4953000"/>
            <a:ext cx="569913" cy="214313"/>
          </a:xfrm>
          <a:prstGeom prst="rect">
            <a:avLst/>
          </a:prstGeom>
          <a:noFill/>
          <a:ln w="9525">
            <a:noFill/>
            <a:miter lim="800000"/>
            <a:headEnd/>
            <a:tailEnd/>
          </a:ln>
        </p:spPr>
        <p:txBody>
          <a:bodyPr wrap="none">
            <a:spAutoFit/>
          </a:bodyPr>
          <a:lstStyle/>
          <a:p>
            <a:r>
              <a:rPr lang="en-US" sz="800" b="1"/>
              <a:t>LEVEL I</a:t>
            </a:r>
          </a:p>
        </p:txBody>
      </p:sp>
      <p:sp>
        <p:nvSpPr>
          <p:cNvPr id="13357" name="Line 45"/>
          <p:cNvSpPr>
            <a:spLocks noChangeShapeType="1"/>
          </p:cNvSpPr>
          <p:nvPr/>
        </p:nvSpPr>
        <p:spPr bwMode="auto">
          <a:xfrm>
            <a:off x="0" y="4343400"/>
            <a:ext cx="152400" cy="0"/>
          </a:xfrm>
          <a:prstGeom prst="line">
            <a:avLst/>
          </a:prstGeom>
          <a:noFill/>
          <a:ln w="9525">
            <a:solidFill>
              <a:schemeClr val="tx1"/>
            </a:solidFill>
            <a:round/>
            <a:headEnd/>
            <a:tailEnd/>
          </a:ln>
        </p:spPr>
        <p:txBody>
          <a:bodyPr/>
          <a:lstStyle/>
          <a:p>
            <a:endParaRPr lang="en-US"/>
          </a:p>
        </p:txBody>
      </p:sp>
      <p:sp>
        <p:nvSpPr>
          <p:cNvPr id="13358" name="Line 46"/>
          <p:cNvSpPr>
            <a:spLocks noChangeShapeType="1"/>
          </p:cNvSpPr>
          <p:nvPr/>
        </p:nvSpPr>
        <p:spPr bwMode="auto">
          <a:xfrm>
            <a:off x="1219200" y="4343400"/>
            <a:ext cx="152400" cy="0"/>
          </a:xfrm>
          <a:prstGeom prst="line">
            <a:avLst/>
          </a:prstGeom>
          <a:noFill/>
          <a:ln w="9525">
            <a:solidFill>
              <a:schemeClr val="tx1"/>
            </a:solidFill>
            <a:round/>
            <a:headEnd/>
            <a:tailEnd/>
          </a:ln>
        </p:spPr>
        <p:txBody>
          <a:bodyPr/>
          <a:lstStyle/>
          <a:p>
            <a:endParaRPr lang="en-US"/>
          </a:p>
        </p:txBody>
      </p:sp>
      <p:sp>
        <p:nvSpPr>
          <p:cNvPr id="13359" name="Line 47"/>
          <p:cNvSpPr>
            <a:spLocks noChangeShapeType="1"/>
          </p:cNvSpPr>
          <p:nvPr/>
        </p:nvSpPr>
        <p:spPr bwMode="auto">
          <a:xfrm>
            <a:off x="2438400" y="4343400"/>
            <a:ext cx="152400" cy="0"/>
          </a:xfrm>
          <a:prstGeom prst="line">
            <a:avLst/>
          </a:prstGeom>
          <a:noFill/>
          <a:ln w="9525">
            <a:solidFill>
              <a:schemeClr val="tx1"/>
            </a:solidFill>
            <a:round/>
            <a:headEnd/>
            <a:tailEnd/>
          </a:ln>
        </p:spPr>
        <p:txBody>
          <a:bodyPr/>
          <a:lstStyle/>
          <a:p>
            <a:endParaRPr lang="en-US"/>
          </a:p>
        </p:txBody>
      </p:sp>
      <p:sp>
        <p:nvSpPr>
          <p:cNvPr id="13360" name="Line 48"/>
          <p:cNvSpPr>
            <a:spLocks noChangeShapeType="1"/>
          </p:cNvSpPr>
          <p:nvPr/>
        </p:nvSpPr>
        <p:spPr bwMode="auto">
          <a:xfrm>
            <a:off x="4495800" y="4343400"/>
            <a:ext cx="152400" cy="0"/>
          </a:xfrm>
          <a:prstGeom prst="line">
            <a:avLst/>
          </a:prstGeom>
          <a:noFill/>
          <a:ln w="9525">
            <a:solidFill>
              <a:schemeClr val="tx1"/>
            </a:solidFill>
            <a:round/>
            <a:headEnd/>
            <a:tailEnd/>
          </a:ln>
        </p:spPr>
        <p:txBody>
          <a:bodyPr/>
          <a:lstStyle/>
          <a:p>
            <a:endParaRPr lang="en-US"/>
          </a:p>
        </p:txBody>
      </p:sp>
      <p:sp>
        <p:nvSpPr>
          <p:cNvPr id="13361" name="Line 49"/>
          <p:cNvSpPr>
            <a:spLocks noChangeShapeType="1"/>
          </p:cNvSpPr>
          <p:nvPr/>
        </p:nvSpPr>
        <p:spPr bwMode="auto">
          <a:xfrm>
            <a:off x="6019800" y="4343400"/>
            <a:ext cx="152400" cy="0"/>
          </a:xfrm>
          <a:prstGeom prst="line">
            <a:avLst/>
          </a:prstGeom>
          <a:noFill/>
          <a:ln w="9525">
            <a:solidFill>
              <a:schemeClr val="tx1"/>
            </a:solidFill>
            <a:round/>
            <a:headEnd/>
            <a:tailEnd/>
          </a:ln>
        </p:spPr>
        <p:txBody>
          <a:bodyPr/>
          <a:lstStyle/>
          <a:p>
            <a:endParaRPr lang="en-US"/>
          </a:p>
        </p:txBody>
      </p:sp>
      <p:sp>
        <p:nvSpPr>
          <p:cNvPr id="13362" name="Text Box 50"/>
          <p:cNvSpPr txBox="1">
            <a:spLocks noChangeArrowheads="1"/>
          </p:cNvSpPr>
          <p:nvPr/>
        </p:nvSpPr>
        <p:spPr bwMode="auto">
          <a:xfrm>
            <a:off x="6172200" y="4495800"/>
            <a:ext cx="598488" cy="214313"/>
          </a:xfrm>
          <a:prstGeom prst="rect">
            <a:avLst/>
          </a:prstGeom>
          <a:noFill/>
          <a:ln w="9525">
            <a:noFill/>
            <a:miter lim="800000"/>
            <a:headEnd/>
            <a:tailEnd/>
          </a:ln>
        </p:spPr>
        <p:txBody>
          <a:bodyPr wrap="none">
            <a:spAutoFit/>
          </a:bodyPr>
          <a:lstStyle/>
          <a:p>
            <a:r>
              <a:rPr lang="en-US" sz="800" b="1"/>
              <a:t>LEVEL II</a:t>
            </a:r>
          </a:p>
        </p:txBody>
      </p:sp>
      <p:sp>
        <p:nvSpPr>
          <p:cNvPr id="13363" name="Line 51"/>
          <p:cNvSpPr>
            <a:spLocks noChangeShapeType="1"/>
          </p:cNvSpPr>
          <p:nvPr/>
        </p:nvSpPr>
        <p:spPr bwMode="auto">
          <a:xfrm>
            <a:off x="0" y="2133600"/>
            <a:ext cx="228600" cy="0"/>
          </a:xfrm>
          <a:prstGeom prst="line">
            <a:avLst/>
          </a:prstGeom>
          <a:noFill/>
          <a:ln w="9525">
            <a:solidFill>
              <a:schemeClr val="tx1"/>
            </a:solidFill>
            <a:round/>
            <a:headEnd/>
            <a:tailEnd/>
          </a:ln>
        </p:spPr>
        <p:txBody>
          <a:bodyPr/>
          <a:lstStyle/>
          <a:p>
            <a:endParaRPr lang="en-US"/>
          </a:p>
        </p:txBody>
      </p:sp>
      <p:sp>
        <p:nvSpPr>
          <p:cNvPr id="13364" name="Text Box 52"/>
          <p:cNvSpPr txBox="1">
            <a:spLocks noChangeArrowheads="1"/>
          </p:cNvSpPr>
          <p:nvPr/>
        </p:nvSpPr>
        <p:spPr bwMode="auto">
          <a:xfrm>
            <a:off x="6096000" y="2971800"/>
            <a:ext cx="627063" cy="214313"/>
          </a:xfrm>
          <a:prstGeom prst="rect">
            <a:avLst/>
          </a:prstGeom>
          <a:noFill/>
          <a:ln w="9525">
            <a:noFill/>
            <a:miter lim="800000"/>
            <a:headEnd/>
            <a:tailEnd/>
          </a:ln>
        </p:spPr>
        <p:txBody>
          <a:bodyPr wrap="none">
            <a:spAutoFit/>
          </a:bodyPr>
          <a:lstStyle/>
          <a:p>
            <a:r>
              <a:rPr lang="en-US" sz="800" b="1"/>
              <a:t>LEVEL III</a:t>
            </a:r>
          </a:p>
        </p:txBody>
      </p:sp>
      <p:grpSp>
        <p:nvGrpSpPr>
          <p:cNvPr id="13365" name="Group 53"/>
          <p:cNvGrpSpPr>
            <a:grpSpLocks/>
          </p:cNvGrpSpPr>
          <p:nvPr/>
        </p:nvGrpSpPr>
        <p:grpSpPr bwMode="auto">
          <a:xfrm>
            <a:off x="457200" y="4724400"/>
            <a:ext cx="381000" cy="381000"/>
            <a:chOff x="1728" y="1920"/>
            <a:chExt cx="1392" cy="1344"/>
          </a:xfrm>
        </p:grpSpPr>
        <p:sp>
          <p:nvSpPr>
            <p:cNvPr id="13419" name="Oval 54"/>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420" name="WordArt 55"/>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421" name="WordArt 56"/>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422" name="Picture 57" descr="MPj03866660000[1]"/>
            <p:cNvPicPr>
              <a:picLocks noChangeAspect="1" noChangeArrowheads="1"/>
            </p:cNvPicPr>
            <p:nvPr/>
          </p:nvPicPr>
          <p:blipFill>
            <a:blip r:embed="rId9" cstate="print"/>
            <a:srcRect/>
            <a:stretch>
              <a:fillRect/>
            </a:stretch>
          </p:blipFill>
          <p:spPr bwMode="auto">
            <a:xfrm>
              <a:off x="2016" y="2304"/>
              <a:ext cx="816" cy="582"/>
            </a:xfrm>
            <a:prstGeom prst="rect">
              <a:avLst/>
            </a:prstGeom>
            <a:noFill/>
            <a:ln w="9525">
              <a:solidFill>
                <a:schemeClr val="tx1"/>
              </a:solidFill>
              <a:prstDash val="sysDot"/>
              <a:miter lim="800000"/>
              <a:headEnd/>
              <a:tailEnd/>
            </a:ln>
          </p:spPr>
        </p:pic>
      </p:grpSp>
      <p:grpSp>
        <p:nvGrpSpPr>
          <p:cNvPr id="13366" name="Group 58"/>
          <p:cNvGrpSpPr>
            <a:grpSpLocks/>
          </p:cNvGrpSpPr>
          <p:nvPr/>
        </p:nvGrpSpPr>
        <p:grpSpPr bwMode="auto">
          <a:xfrm>
            <a:off x="1447800" y="4648200"/>
            <a:ext cx="381000" cy="381000"/>
            <a:chOff x="1728" y="1920"/>
            <a:chExt cx="1392" cy="1344"/>
          </a:xfrm>
        </p:grpSpPr>
        <p:sp>
          <p:nvSpPr>
            <p:cNvPr id="13415" name="Oval 59"/>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416" name="WordArt 60"/>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417" name="WordArt 61"/>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418" name="Picture 62" descr="MPj03866660000[1]"/>
            <p:cNvPicPr>
              <a:picLocks noChangeAspect="1" noChangeArrowheads="1"/>
            </p:cNvPicPr>
            <p:nvPr/>
          </p:nvPicPr>
          <p:blipFill>
            <a:blip r:embed="rId9"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grpSp>
        <p:nvGrpSpPr>
          <p:cNvPr id="13367" name="Group 63"/>
          <p:cNvGrpSpPr>
            <a:grpSpLocks/>
          </p:cNvGrpSpPr>
          <p:nvPr/>
        </p:nvGrpSpPr>
        <p:grpSpPr bwMode="auto">
          <a:xfrm>
            <a:off x="3657600" y="4953000"/>
            <a:ext cx="304800" cy="304800"/>
            <a:chOff x="1728" y="1920"/>
            <a:chExt cx="1392" cy="1344"/>
          </a:xfrm>
        </p:grpSpPr>
        <p:sp>
          <p:nvSpPr>
            <p:cNvPr id="13411" name="Oval 64"/>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412" name="WordArt 65"/>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413" name="WordArt 66"/>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414" name="Picture 67" descr="MPj03866660000[1]"/>
            <p:cNvPicPr>
              <a:picLocks noChangeAspect="1" noChangeArrowheads="1"/>
            </p:cNvPicPr>
            <p:nvPr/>
          </p:nvPicPr>
          <p:blipFill>
            <a:blip r:embed="rId10"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grpSp>
        <p:nvGrpSpPr>
          <p:cNvPr id="13368" name="Group 68"/>
          <p:cNvGrpSpPr>
            <a:grpSpLocks/>
          </p:cNvGrpSpPr>
          <p:nvPr/>
        </p:nvGrpSpPr>
        <p:grpSpPr bwMode="auto">
          <a:xfrm>
            <a:off x="6858000" y="4114800"/>
            <a:ext cx="457200" cy="381000"/>
            <a:chOff x="1728" y="1920"/>
            <a:chExt cx="1392" cy="1344"/>
          </a:xfrm>
        </p:grpSpPr>
        <p:sp>
          <p:nvSpPr>
            <p:cNvPr id="13407" name="Oval 69"/>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408" name="WordArt 70"/>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409" name="WordArt 71"/>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410" name="Picture 72" descr="MPj03866660000[1]"/>
            <p:cNvPicPr>
              <a:picLocks noChangeAspect="1" noChangeArrowheads="1"/>
            </p:cNvPicPr>
            <p:nvPr/>
          </p:nvPicPr>
          <p:blipFill>
            <a:blip r:embed="rId11"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grpSp>
        <p:nvGrpSpPr>
          <p:cNvPr id="13369" name="Group 73"/>
          <p:cNvGrpSpPr>
            <a:grpSpLocks/>
          </p:cNvGrpSpPr>
          <p:nvPr/>
        </p:nvGrpSpPr>
        <p:grpSpPr bwMode="auto">
          <a:xfrm>
            <a:off x="8229600" y="4191000"/>
            <a:ext cx="304800" cy="304800"/>
            <a:chOff x="1728" y="1920"/>
            <a:chExt cx="1392" cy="1344"/>
          </a:xfrm>
        </p:grpSpPr>
        <p:sp>
          <p:nvSpPr>
            <p:cNvPr id="13403" name="Oval 74"/>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404" name="WordArt 75"/>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405" name="WordArt 76"/>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406" name="Picture 77" descr="MPj03866660000[1]"/>
            <p:cNvPicPr>
              <a:picLocks noChangeAspect="1" noChangeArrowheads="1"/>
            </p:cNvPicPr>
            <p:nvPr/>
          </p:nvPicPr>
          <p:blipFill>
            <a:blip r:embed="rId10"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grpSp>
        <p:nvGrpSpPr>
          <p:cNvPr id="13370" name="Group 78"/>
          <p:cNvGrpSpPr>
            <a:grpSpLocks/>
          </p:cNvGrpSpPr>
          <p:nvPr/>
        </p:nvGrpSpPr>
        <p:grpSpPr bwMode="auto">
          <a:xfrm>
            <a:off x="5334000" y="4876800"/>
            <a:ext cx="381000" cy="381000"/>
            <a:chOff x="1728" y="1920"/>
            <a:chExt cx="1392" cy="1344"/>
          </a:xfrm>
        </p:grpSpPr>
        <p:sp>
          <p:nvSpPr>
            <p:cNvPr id="13399" name="Oval 79"/>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400" name="WordArt 80"/>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401" name="WordArt 81"/>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402" name="Picture 82" descr="MPj03866660000[1]"/>
            <p:cNvPicPr>
              <a:picLocks noChangeAspect="1" noChangeArrowheads="1"/>
            </p:cNvPicPr>
            <p:nvPr/>
          </p:nvPicPr>
          <p:blipFill>
            <a:blip r:embed="rId9"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sp>
        <p:nvSpPr>
          <p:cNvPr id="13371" name="Text Box 83"/>
          <p:cNvSpPr txBox="1">
            <a:spLocks noChangeArrowheads="1"/>
          </p:cNvSpPr>
          <p:nvPr/>
        </p:nvSpPr>
        <p:spPr bwMode="auto">
          <a:xfrm>
            <a:off x="6096000" y="1524000"/>
            <a:ext cx="638175" cy="214313"/>
          </a:xfrm>
          <a:prstGeom prst="rect">
            <a:avLst/>
          </a:prstGeom>
          <a:noFill/>
          <a:ln w="9525">
            <a:noFill/>
            <a:miter lim="800000"/>
            <a:headEnd/>
            <a:tailEnd/>
          </a:ln>
        </p:spPr>
        <p:txBody>
          <a:bodyPr wrap="none">
            <a:spAutoFit/>
          </a:bodyPr>
          <a:lstStyle/>
          <a:p>
            <a:r>
              <a:rPr lang="en-US" sz="800" b="1"/>
              <a:t>LEVEL IV</a:t>
            </a:r>
          </a:p>
        </p:txBody>
      </p:sp>
      <p:sp>
        <p:nvSpPr>
          <p:cNvPr id="13372" name="Rectangle 84"/>
          <p:cNvSpPr>
            <a:spLocks noChangeArrowheads="1"/>
          </p:cNvSpPr>
          <p:nvPr/>
        </p:nvSpPr>
        <p:spPr bwMode="auto">
          <a:xfrm>
            <a:off x="0" y="6629400"/>
            <a:ext cx="9144000" cy="228600"/>
          </a:xfrm>
          <a:prstGeom prst="rect">
            <a:avLst/>
          </a:prstGeom>
          <a:solidFill>
            <a:srgbClr val="99FF99"/>
          </a:solidFill>
          <a:ln w="9525">
            <a:solidFill>
              <a:schemeClr val="tx1"/>
            </a:solidFill>
            <a:miter lim="800000"/>
            <a:headEnd/>
            <a:tailEnd/>
          </a:ln>
        </p:spPr>
        <p:txBody>
          <a:bodyPr wrap="none" anchor="ctr"/>
          <a:lstStyle/>
          <a:p>
            <a:pPr algn="ctr"/>
            <a:r>
              <a:rPr lang="en-US" b="1"/>
              <a:t>Micromedex</a:t>
            </a:r>
            <a:r>
              <a:rPr lang="en-US"/>
              <a:t> </a:t>
            </a:r>
            <a:r>
              <a:rPr lang="en-US" sz="1400"/>
              <a:t>- </a:t>
            </a:r>
            <a:r>
              <a:rPr lang="en-US" sz="1200"/>
              <a:t>Software program on MC4 laptop used to do medical Research</a:t>
            </a:r>
          </a:p>
        </p:txBody>
      </p:sp>
      <p:sp>
        <p:nvSpPr>
          <p:cNvPr id="13373" name="WordArt 85"/>
          <p:cNvSpPr>
            <a:spLocks noChangeArrowheads="1" noChangeShapeType="1" noTextEdit="1"/>
          </p:cNvSpPr>
          <p:nvPr/>
        </p:nvSpPr>
        <p:spPr bwMode="auto">
          <a:xfrm rot="557994">
            <a:off x="5562600" y="990600"/>
            <a:ext cx="1876425" cy="514350"/>
          </a:xfrm>
          <a:prstGeom prst="rect">
            <a:avLst/>
          </a:prstGeom>
        </p:spPr>
        <p:txBody>
          <a:bodyPr wrap="none" fromWordArt="1">
            <a:prstTxWarp prst="textCanDown">
              <a:avLst>
                <a:gd name="adj" fmla="val 33333"/>
              </a:avLst>
            </a:prstTxWarp>
          </a:bodyPr>
          <a:lstStyle/>
          <a:p>
            <a:pPr algn="ctr"/>
            <a:r>
              <a:rPr lang="en-US" sz="2400" kern="10">
                <a:ln w="9525">
                  <a:solidFill>
                    <a:srgbClr val="000000"/>
                  </a:solidFill>
                  <a:round/>
                  <a:headEnd/>
                  <a:tailEnd/>
                </a:ln>
                <a:solidFill>
                  <a:srgbClr val="99CC00"/>
                </a:solidFill>
                <a:latin typeface="Times New Roman"/>
                <a:cs typeface="Times New Roman"/>
              </a:rPr>
              <a:t>In-patient care</a:t>
            </a:r>
          </a:p>
        </p:txBody>
      </p:sp>
      <p:sp>
        <p:nvSpPr>
          <p:cNvPr id="13374" name="Line 86"/>
          <p:cNvSpPr>
            <a:spLocks noChangeShapeType="1"/>
          </p:cNvSpPr>
          <p:nvPr/>
        </p:nvSpPr>
        <p:spPr bwMode="auto">
          <a:xfrm>
            <a:off x="3733800" y="4343400"/>
            <a:ext cx="152400" cy="0"/>
          </a:xfrm>
          <a:prstGeom prst="line">
            <a:avLst/>
          </a:prstGeom>
          <a:noFill/>
          <a:ln w="9525">
            <a:solidFill>
              <a:schemeClr val="tx1"/>
            </a:solidFill>
            <a:round/>
            <a:headEnd/>
            <a:tailEnd/>
          </a:ln>
        </p:spPr>
        <p:txBody>
          <a:bodyPr/>
          <a:lstStyle/>
          <a:p>
            <a:endParaRPr lang="en-US"/>
          </a:p>
        </p:txBody>
      </p:sp>
      <p:sp>
        <p:nvSpPr>
          <p:cNvPr id="13375" name="Line 87"/>
          <p:cNvSpPr>
            <a:spLocks noChangeShapeType="1"/>
          </p:cNvSpPr>
          <p:nvPr/>
        </p:nvSpPr>
        <p:spPr bwMode="auto">
          <a:xfrm>
            <a:off x="4495800" y="4876800"/>
            <a:ext cx="152400" cy="0"/>
          </a:xfrm>
          <a:prstGeom prst="line">
            <a:avLst/>
          </a:prstGeom>
          <a:noFill/>
          <a:ln w="9525">
            <a:solidFill>
              <a:schemeClr val="tx1"/>
            </a:solidFill>
            <a:round/>
            <a:headEnd/>
            <a:tailEnd/>
          </a:ln>
        </p:spPr>
        <p:txBody>
          <a:bodyPr/>
          <a:lstStyle/>
          <a:p>
            <a:endParaRPr lang="en-US"/>
          </a:p>
        </p:txBody>
      </p:sp>
      <p:sp>
        <p:nvSpPr>
          <p:cNvPr id="13376" name="Freeform 88"/>
          <p:cNvSpPr>
            <a:spLocks/>
          </p:cNvSpPr>
          <p:nvPr/>
        </p:nvSpPr>
        <p:spPr bwMode="auto">
          <a:xfrm>
            <a:off x="4151313" y="1027113"/>
            <a:ext cx="4306887" cy="1030287"/>
          </a:xfrm>
          <a:custGeom>
            <a:avLst/>
            <a:gdLst>
              <a:gd name="T0" fmla="*/ 1705 w 1705"/>
              <a:gd name="T1" fmla="*/ 697 h 697"/>
              <a:gd name="T2" fmla="*/ 1385 w 1705"/>
              <a:gd name="T3" fmla="*/ 214 h 697"/>
              <a:gd name="T4" fmla="*/ 899 w 1705"/>
              <a:gd name="T5" fmla="*/ 91 h 697"/>
              <a:gd name="T6" fmla="*/ 420 w 1705"/>
              <a:gd name="T7" fmla="*/ 0 h 697"/>
              <a:gd name="T8" fmla="*/ 0 w 1705"/>
              <a:gd name="T9" fmla="*/ 330 h 697"/>
              <a:gd name="T10" fmla="*/ 0 60000 65536"/>
              <a:gd name="T11" fmla="*/ 0 60000 65536"/>
              <a:gd name="T12" fmla="*/ 0 60000 65536"/>
              <a:gd name="T13" fmla="*/ 0 60000 65536"/>
              <a:gd name="T14" fmla="*/ 0 60000 65536"/>
              <a:gd name="T15" fmla="*/ 0 w 1705"/>
              <a:gd name="T16" fmla="*/ 0 h 697"/>
              <a:gd name="T17" fmla="*/ 1705 w 1705"/>
              <a:gd name="T18" fmla="*/ 697 h 697"/>
            </a:gdLst>
            <a:ahLst/>
            <a:cxnLst>
              <a:cxn ang="T10">
                <a:pos x="T0" y="T1"/>
              </a:cxn>
              <a:cxn ang="T11">
                <a:pos x="T2" y="T3"/>
              </a:cxn>
              <a:cxn ang="T12">
                <a:pos x="T4" y="T5"/>
              </a:cxn>
              <a:cxn ang="T13">
                <a:pos x="T6" y="T7"/>
              </a:cxn>
              <a:cxn ang="T14">
                <a:pos x="T8" y="T9"/>
              </a:cxn>
            </a:cxnLst>
            <a:rect l="T15" t="T16" r="T17" b="T18"/>
            <a:pathLst>
              <a:path w="1705" h="697">
                <a:moveTo>
                  <a:pt x="1705" y="697"/>
                </a:moveTo>
                <a:lnTo>
                  <a:pt x="1385" y="214"/>
                </a:lnTo>
                <a:lnTo>
                  <a:pt x="899" y="91"/>
                </a:lnTo>
                <a:lnTo>
                  <a:pt x="420" y="0"/>
                </a:lnTo>
                <a:lnTo>
                  <a:pt x="0" y="330"/>
                </a:lnTo>
              </a:path>
            </a:pathLst>
          </a:custGeom>
          <a:noFill/>
          <a:ln w="38100">
            <a:solidFill>
              <a:schemeClr val="tx1"/>
            </a:solidFill>
            <a:prstDash val="sysDot"/>
            <a:round/>
            <a:headEnd/>
            <a:tailEnd type="triangle" w="med" len="med"/>
          </a:ln>
        </p:spPr>
        <p:txBody>
          <a:bodyPr/>
          <a:lstStyle/>
          <a:p>
            <a:endParaRPr lang="en-US"/>
          </a:p>
        </p:txBody>
      </p:sp>
      <p:sp>
        <p:nvSpPr>
          <p:cNvPr id="13377" name="Line 89"/>
          <p:cNvSpPr>
            <a:spLocks noChangeShapeType="1"/>
          </p:cNvSpPr>
          <p:nvPr/>
        </p:nvSpPr>
        <p:spPr bwMode="auto">
          <a:xfrm flipH="1">
            <a:off x="2286000" y="533400"/>
            <a:ext cx="4038600" cy="0"/>
          </a:xfrm>
          <a:prstGeom prst="line">
            <a:avLst/>
          </a:prstGeom>
          <a:noFill/>
          <a:ln w="57150">
            <a:solidFill>
              <a:schemeClr val="tx1"/>
            </a:solidFill>
            <a:round/>
            <a:headEnd/>
            <a:tailEnd type="triangle" w="med" len="med"/>
          </a:ln>
        </p:spPr>
        <p:txBody>
          <a:bodyPr/>
          <a:lstStyle/>
          <a:p>
            <a:endParaRPr lang="en-US"/>
          </a:p>
        </p:txBody>
      </p:sp>
      <p:sp>
        <p:nvSpPr>
          <p:cNvPr id="13378" name="Text Box 90"/>
          <p:cNvSpPr txBox="1">
            <a:spLocks noChangeArrowheads="1"/>
          </p:cNvSpPr>
          <p:nvPr/>
        </p:nvSpPr>
        <p:spPr bwMode="auto">
          <a:xfrm>
            <a:off x="6096000" y="0"/>
            <a:ext cx="609600" cy="214313"/>
          </a:xfrm>
          <a:prstGeom prst="rect">
            <a:avLst/>
          </a:prstGeom>
          <a:noFill/>
          <a:ln w="9525">
            <a:noFill/>
            <a:miter lim="800000"/>
            <a:headEnd/>
            <a:tailEnd/>
          </a:ln>
        </p:spPr>
        <p:txBody>
          <a:bodyPr wrap="none">
            <a:spAutoFit/>
          </a:bodyPr>
          <a:lstStyle/>
          <a:p>
            <a:r>
              <a:rPr lang="en-US" sz="800" b="1"/>
              <a:t>LEVEL V</a:t>
            </a:r>
          </a:p>
        </p:txBody>
      </p:sp>
      <p:sp>
        <p:nvSpPr>
          <p:cNvPr id="13379" name="AutoShape 91"/>
          <p:cNvSpPr>
            <a:spLocks noChangeArrowheads="1"/>
          </p:cNvSpPr>
          <p:nvPr/>
        </p:nvSpPr>
        <p:spPr bwMode="auto">
          <a:xfrm>
            <a:off x="2667000" y="0"/>
            <a:ext cx="1524000" cy="1066800"/>
          </a:xfrm>
          <a:prstGeom prst="star32">
            <a:avLst>
              <a:gd name="adj" fmla="val 37500"/>
            </a:avLst>
          </a:prstGeom>
          <a:solidFill>
            <a:srgbClr val="FFFF00"/>
          </a:solidFill>
          <a:ln w="9525">
            <a:solidFill>
              <a:schemeClr val="tx1"/>
            </a:solidFill>
            <a:miter lim="800000"/>
            <a:headEnd/>
            <a:tailEnd/>
          </a:ln>
        </p:spPr>
        <p:txBody>
          <a:bodyPr wrap="none" anchor="ctr"/>
          <a:lstStyle/>
          <a:p>
            <a:pPr algn="ctr"/>
            <a:r>
              <a:rPr lang="en-US" b="1"/>
              <a:t>CDR</a:t>
            </a:r>
          </a:p>
          <a:p>
            <a:pPr algn="ctr"/>
            <a:r>
              <a:rPr lang="en-US" sz="1000"/>
              <a:t>The only record </a:t>
            </a:r>
          </a:p>
          <a:p>
            <a:pPr algn="ctr"/>
            <a:r>
              <a:rPr lang="en-US" sz="1000"/>
              <a:t>of care</a:t>
            </a:r>
          </a:p>
        </p:txBody>
      </p:sp>
      <p:sp>
        <p:nvSpPr>
          <p:cNvPr id="13380" name="Oval 92"/>
          <p:cNvSpPr>
            <a:spLocks noChangeArrowheads="1"/>
          </p:cNvSpPr>
          <p:nvPr/>
        </p:nvSpPr>
        <p:spPr bwMode="auto">
          <a:xfrm>
            <a:off x="6248400" y="152400"/>
            <a:ext cx="2438400" cy="990600"/>
          </a:xfrm>
          <a:prstGeom prst="ellipse">
            <a:avLst/>
          </a:prstGeom>
          <a:gradFill rotWithShape="1">
            <a:gsLst>
              <a:gs pos="0">
                <a:srgbClr val="99FF99"/>
              </a:gs>
              <a:gs pos="50000">
                <a:srgbClr val="FF99CC"/>
              </a:gs>
              <a:gs pos="100000">
                <a:srgbClr val="99FF99"/>
              </a:gs>
            </a:gsLst>
            <a:lin ang="2700000" scaled="1"/>
          </a:gradFill>
          <a:ln w="9525">
            <a:solidFill>
              <a:schemeClr val="tx1"/>
            </a:solidFill>
            <a:round/>
            <a:headEnd/>
            <a:tailEnd/>
          </a:ln>
        </p:spPr>
        <p:txBody>
          <a:bodyPr wrap="none" anchor="ctr"/>
          <a:lstStyle/>
          <a:p>
            <a:pPr algn="ctr"/>
            <a:r>
              <a:rPr lang="en-US" sz="1000" b="1"/>
              <a:t>AHLTA-Warrior</a:t>
            </a:r>
            <a:r>
              <a:rPr lang="en-US"/>
              <a:t> </a:t>
            </a:r>
          </a:p>
          <a:p>
            <a:pPr algn="ctr"/>
            <a:r>
              <a:rPr lang="en-US" sz="900"/>
              <a:t>view only of AHLTA</a:t>
            </a:r>
          </a:p>
          <a:p>
            <a:pPr algn="ctr"/>
            <a:r>
              <a:rPr lang="en-US" sz="900"/>
              <a:t>Used by providers to see past history</a:t>
            </a:r>
          </a:p>
          <a:p>
            <a:pPr algn="ctr"/>
            <a:r>
              <a:rPr lang="en-US" sz="900"/>
              <a:t>That occurred outside theater</a:t>
            </a:r>
          </a:p>
        </p:txBody>
      </p:sp>
      <p:grpSp>
        <p:nvGrpSpPr>
          <p:cNvPr id="13381" name="Group 93"/>
          <p:cNvGrpSpPr>
            <a:grpSpLocks/>
          </p:cNvGrpSpPr>
          <p:nvPr/>
        </p:nvGrpSpPr>
        <p:grpSpPr bwMode="auto">
          <a:xfrm>
            <a:off x="6477000" y="457200"/>
            <a:ext cx="304800" cy="228600"/>
            <a:chOff x="1728" y="1920"/>
            <a:chExt cx="1392" cy="1344"/>
          </a:xfrm>
        </p:grpSpPr>
        <p:sp>
          <p:nvSpPr>
            <p:cNvPr id="13395" name="Oval 94"/>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396" name="WordArt 95"/>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397" name="WordArt 96"/>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398" name="Picture 97" descr="MPj03866660000[1]"/>
            <p:cNvPicPr>
              <a:picLocks noChangeAspect="1" noChangeArrowheads="1"/>
            </p:cNvPicPr>
            <p:nvPr/>
          </p:nvPicPr>
          <p:blipFill>
            <a:blip r:embed="rId12"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sp>
        <p:nvSpPr>
          <p:cNvPr id="13382" name="Line 98"/>
          <p:cNvSpPr>
            <a:spLocks noChangeShapeType="1"/>
          </p:cNvSpPr>
          <p:nvPr/>
        </p:nvSpPr>
        <p:spPr bwMode="auto">
          <a:xfrm flipH="1" flipV="1">
            <a:off x="990600" y="1752600"/>
            <a:ext cx="1676400" cy="152400"/>
          </a:xfrm>
          <a:prstGeom prst="line">
            <a:avLst/>
          </a:prstGeom>
          <a:noFill/>
          <a:ln w="57150">
            <a:solidFill>
              <a:schemeClr val="tx1"/>
            </a:solidFill>
            <a:prstDash val="sysDot"/>
            <a:round/>
            <a:headEnd/>
            <a:tailEnd type="triangle" w="med" len="med"/>
          </a:ln>
        </p:spPr>
        <p:txBody>
          <a:bodyPr/>
          <a:lstStyle/>
          <a:p>
            <a:endParaRPr lang="en-US"/>
          </a:p>
        </p:txBody>
      </p:sp>
      <p:sp>
        <p:nvSpPr>
          <p:cNvPr id="13383" name="Oval 99"/>
          <p:cNvSpPr>
            <a:spLocks noChangeArrowheads="1"/>
          </p:cNvSpPr>
          <p:nvPr/>
        </p:nvSpPr>
        <p:spPr bwMode="auto">
          <a:xfrm>
            <a:off x="0" y="1295400"/>
            <a:ext cx="2209800" cy="609600"/>
          </a:xfrm>
          <a:prstGeom prst="ellipse">
            <a:avLst/>
          </a:prstGeom>
          <a:gradFill rotWithShape="1">
            <a:gsLst>
              <a:gs pos="0">
                <a:srgbClr val="99FF99"/>
              </a:gs>
              <a:gs pos="50000">
                <a:srgbClr val="FF99CC"/>
              </a:gs>
              <a:gs pos="100000">
                <a:srgbClr val="99FF99"/>
              </a:gs>
            </a:gsLst>
            <a:lin ang="18900000" scaled="1"/>
          </a:gradFill>
          <a:ln w="9525">
            <a:solidFill>
              <a:schemeClr val="tx1"/>
            </a:solidFill>
            <a:round/>
            <a:headEnd/>
            <a:tailEnd/>
          </a:ln>
        </p:spPr>
        <p:txBody>
          <a:bodyPr wrap="none" anchor="ctr"/>
          <a:lstStyle/>
          <a:p>
            <a:pPr algn="ctr"/>
            <a:r>
              <a:rPr lang="en-US" sz="1000" b="1"/>
              <a:t>SHARE</a:t>
            </a:r>
          </a:p>
          <a:p>
            <a:pPr algn="ctr"/>
            <a:r>
              <a:rPr lang="en-US" sz="1000"/>
              <a:t>VA web product</a:t>
            </a:r>
          </a:p>
          <a:p>
            <a:pPr algn="ctr"/>
            <a:r>
              <a:rPr lang="en-US" sz="1000"/>
              <a:t>read only  view of AHLTA</a:t>
            </a:r>
          </a:p>
          <a:p>
            <a:pPr algn="ctr"/>
            <a:endParaRPr lang="en-US" sz="1000"/>
          </a:p>
        </p:txBody>
      </p:sp>
      <p:grpSp>
        <p:nvGrpSpPr>
          <p:cNvPr id="13384" name="Group 100"/>
          <p:cNvGrpSpPr>
            <a:grpSpLocks/>
          </p:cNvGrpSpPr>
          <p:nvPr/>
        </p:nvGrpSpPr>
        <p:grpSpPr bwMode="auto">
          <a:xfrm>
            <a:off x="2743200" y="2590800"/>
            <a:ext cx="304800" cy="228600"/>
            <a:chOff x="1728" y="1920"/>
            <a:chExt cx="1392" cy="1344"/>
          </a:xfrm>
        </p:grpSpPr>
        <p:sp>
          <p:nvSpPr>
            <p:cNvPr id="13391" name="Oval 101"/>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392" name="WordArt 102"/>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393" name="WordArt 103"/>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394" name="Picture 104" descr="MPj03866660000[1]"/>
            <p:cNvPicPr>
              <a:picLocks noChangeAspect="1" noChangeArrowheads="1"/>
            </p:cNvPicPr>
            <p:nvPr/>
          </p:nvPicPr>
          <p:blipFill>
            <a:blip r:embed="rId12"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grpSp>
        <p:nvGrpSpPr>
          <p:cNvPr id="13385" name="Group 105"/>
          <p:cNvGrpSpPr>
            <a:grpSpLocks/>
          </p:cNvGrpSpPr>
          <p:nvPr/>
        </p:nvGrpSpPr>
        <p:grpSpPr bwMode="auto">
          <a:xfrm>
            <a:off x="1447800" y="1219200"/>
            <a:ext cx="304800" cy="228600"/>
            <a:chOff x="1728" y="1920"/>
            <a:chExt cx="1392" cy="1344"/>
          </a:xfrm>
        </p:grpSpPr>
        <p:sp>
          <p:nvSpPr>
            <p:cNvPr id="13387" name="Oval 106"/>
            <p:cNvSpPr>
              <a:spLocks noChangeArrowheads="1"/>
            </p:cNvSpPr>
            <p:nvPr/>
          </p:nvSpPr>
          <p:spPr bwMode="auto">
            <a:xfrm>
              <a:off x="1728" y="1920"/>
              <a:ext cx="1392" cy="1344"/>
            </a:xfrm>
            <a:prstGeom prst="ellipse">
              <a:avLst/>
            </a:prstGeom>
            <a:solidFill>
              <a:srgbClr val="FF9999"/>
            </a:solidFill>
            <a:ln w="9525">
              <a:solidFill>
                <a:schemeClr val="tx1"/>
              </a:solidFill>
              <a:round/>
              <a:headEnd/>
              <a:tailEnd/>
            </a:ln>
          </p:spPr>
          <p:txBody>
            <a:bodyPr wrap="none" anchor="ctr"/>
            <a:lstStyle/>
            <a:p>
              <a:endParaRPr lang="en-US"/>
            </a:p>
          </p:txBody>
        </p:sp>
        <p:sp>
          <p:nvSpPr>
            <p:cNvPr id="13388" name="WordArt 107"/>
            <p:cNvSpPr>
              <a:spLocks noChangeArrowheads="1" noChangeShapeType="1" noTextEdit="1"/>
            </p:cNvSpPr>
            <p:nvPr/>
          </p:nvSpPr>
          <p:spPr bwMode="auto">
            <a:xfrm>
              <a:off x="2016" y="2064"/>
              <a:ext cx="816" cy="384"/>
            </a:xfrm>
            <a:prstGeom prst="rect">
              <a:avLst/>
            </a:prstGeom>
          </p:spPr>
          <p:txBody>
            <a:bodyPr spcFirstLastPara="1" wrap="none" fromWordArt="1">
              <a:prstTxWarp prst="textArchUp">
                <a:avLst>
                  <a:gd name="adj" fmla="val 10800004"/>
                </a:avLst>
              </a:prstTxWarp>
            </a:bodyPr>
            <a:lstStyle/>
            <a:p>
              <a:pPr algn="ctr"/>
              <a:r>
                <a:rPr lang="en-US" sz="2800" kern="10">
                  <a:ln w="9525">
                    <a:solidFill>
                      <a:srgbClr val="000000"/>
                    </a:solidFill>
                    <a:round/>
                    <a:headEnd/>
                    <a:tailEnd/>
                  </a:ln>
                  <a:solidFill>
                    <a:srgbClr val="000000"/>
                  </a:solidFill>
                  <a:latin typeface="Arial"/>
                  <a:cs typeface="Arial"/>
                </a:rPr>
                <a:t>username</a:t>
              </a:r>
            </a:p>
          </p:txBody>
        </p:sp>
        <p:sp>
          <p:nvSpPr>
            <p:cNvPr id="13389" name="WordArt 108"/>
            <p:cNvSpPr>
              <a:spLocks noChangeArrowheads="1" noChangeShapeType="1" noTextEdit="1"/>
            </p:cNvSpPr>
            <p:nvPr/>
          </p:nvSpPr>
          <p:spPr bwMode="auto">
            <a:xfrm>
              <a:off x="2064" y="2928"/>
              <a:ext cx="768" cy="2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Arial"/>
                  <a:cs typeface="Arial"/>
                </a:rPr>
                <a:t>password</a:t>
              </a:r>
            </a:p>
          </p:txBody>
        </p:sp>
        <p:pic>
          <p:nvPicPr>
            <p:cNvPr id="13390" name="Picture 109" descr="MPj03866660000[1]"/>
            <p:cNvPicPr>
              <a:picLocks noChangeAspect="1" noChangeArrowheads="1"/>
            </p:cNvPicPr>
            <p:nvPr/>
          </p:nvPicPr>
          <p:blipFill>
            <a:blip r:embed="rId12" cstate="print"/>
            <a:srcRect/>
            <a:stretch>
              <a:fillRect/>
            </a:stretch>
          </p:blipFill>
          <p:spPr bwMode="auto">
            <a:xfrm>
              <a:off x="2016" y="2304"/>
              <a:ext cx="816" cy="582"/>
            </a:xfrm>
            <a:prstGeom prst="rect">
              <a:avLst/>
            </a:prstGeom>
            <a:noFill/>
            <a:ln w="9525">
              <a:solidFill>
                <a:srgbClr val="000000"/>
              </a:solidFill>
              <a:prstDash val="sysDot"/>
              <a:miter lim="800000"/>
              <a:headEnd/>
              <a:tailEnd/>
            </a:ln>
          </p:spPr>
        </p:pic>
      </p:grpSp>
      <p:sp>
        <p:nvSpPr>
          <p:cNvPr id="13386" name="Text Box 110"/>
          <p:cNvSpPr txBox="1">
            <a:spLocks noChangeArrowheads="1"/>
          </p:cNvSpPr>
          <p:nvPr/>
        </p:nvSpPr>
        <p:spPr bwMode="auto">
          <a:xfrm>
            <a:off x="4267200" y="2438400"/>
            <a:ext cx="1905000" cy="2667000"/>
          </a:xfrm>
          <a:prstGeom prst="rect">
            <a:avLst/>
          </a:prstGeom>
          <a:noFill/>
          <a:ln w="9525">
            <a:noFill/>
            <a:miter lim="800000"/>
            <a:headEnd/>
            <a:tailEnd/>
          </a:ln>
        </p:spPr>
        <p:txBody>
          <a:bodyPr>
            <a:spAutoFit/>
          </a:bodyPr>
          <a:lstStyle/>
          <a:p>
            <a:pPr algn="ctr"/>
            <a:r>
              <a:rPr lang="en-US" sz="1400" b="1"/>
              <a:t>JPTA</a:t>
            </a:r>
          </a:p>
          <a:p>
            <a:pPr algn="ctr"/>
            <a:r>
              <a:rPr lang="en-US" sz="1000"/>
              <a:t>Web based patient tracking </a:t>
            </a:r>
          </a:p>
          <a:p>
            <a:pPr algn="ctr"/>
            <a:r>
              <a:rPr lang="en-US" sz="1000"/>
              <a:t>program. Required for patient transfer inter and intra </a:t>
            </a:r>
          </a:p>
          <a:p>
            <a:pPr algn="ctr"/>
            <a:r>
              <a:rPr lang="en-US" sz="1000"/>
              <a:t>theatre visibility.  PAD personnel will require uploading narrative summary of patients to be transferred, as well as providers </a:t>
            </a:r>
          </a:p>
          <a:p>
            <a:pPr algn="ctr"/>
            <a:r>
              <a:rPr lang="en-US" sz="1000"/>
              <a:t>wanting to follow status of patients.  The system is also</a:t>
            </a:r>
          </a:p>
          <a:p>
            <a:pPr algn="ctr"/>
            <a:r>
              <a:rPr lang="en-US" sz="1000"/>
              <a:t>being used as an In-patient </a:t>
            </a:r>
          </a:p>
          <a:p>
            <a:pPr algn="ctr"/>
            <a:r>
              <a:rPr lang="en-US" sz="1000"/>
              <a:t>documentation system but that </a:t>
            </a:r>
          </a:p>
          <a:p>
            <a:pPr algn="ctr"/>
            <a:r>
              <a:rPr lang="en-US" sz="1000"/>
              <a:t>patient</a:t>
            </a:r>
            <a:endParaRPr lang="en-US" sz="1000" b="1"/>
          </a:p>
          <a:p>
            <a:pPr algn="ctr"/>
            <a:endParaRPr lang="en-US" sz="1000"/>
          </a:p>
          <a:p>
            <a:pPr algn="ctr">
              <a:spcBef>
                <a:spcPct val="50000"/>
              </a:spcBef>
            </a:pPr>
            <a:endParaRPr lang="en-US" sz="10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96"/>
          <p:cNvSpPr>
            <a:spLocks noGrp="1" noChangeArrowheads="1"/>
          </p:cNvSpPr>
          <p:nvPr>
            <p:ph type="title" sz="quarter"/>
          </p:nvPr>
        </p:nvSpPr>
        <p:spPr/>
        <p:txBody>
          <a:bodyPr/>
          <a:lstStyle/>
          <a:p>
            <a:pPr eaLnBrk="1" hangingPunct="1"/>
            <a:r>
              <a:rPr lang="en-US" smtClean="0"/>
              <a:t>What it looks like</a:t>
            </a:r>
          </a:p>
        </p:txBody>
      </p:sp>
      <p:pic>
        <p:nvPicPr>
          <p:cNvPr id="14339" name="Picture 101" descr="P9050148"/>
          <p:cNvPicPr>
            <a:picLocks noGrp="1" noChangeAspect="1" noChangeArrowheads="1"/>
          </p:cNvPicPr>
          <p:nvPr>
            <p:ph sz="quarter" idx="4"/>
          </p:nvPr>
        </p:nvPicPr>
        <p:blipFill>
          <a:blip r:embed="rId3" cstate="print"/>
          <a:srcRect/>
          <a:stretch>
            <a:fillRect/>
          </a:stretch>
        </p:blipFill>
        <p:spPr>
          <a:xfrm>
            <a:off x="5029200" y="1981200"/>
            <a:ext cx="3581400" cy="2690813"/>
          </a:xfrm>
          <a:ln w="57150" cmpd="thickThin">
            <a:solidFill>
              <a:srgbClr val="000000"/>
            </a:solidFill>
          </a:ln>
        </p:spPr>
      </p:pic>
      <p:pic>
        <p:nvPicPr>
          <p:cNvPr id="14340" name="Picture 104" descr="P8230053"/>
          <p:cNvPicPr>
            <a:picLocks noChangeAspect="1" noChangeArrowheads="1"/>
          </p:cNvPicPr>
          <p:nvPr>
            <p:ph sz="quarter" idx="3"/>
          </p:nvPr>
        </p:nvPicPr>
        <p:blipFill>
          <a:blip r:embed="rId4" cstate="print"/>
          <a:srcRect/>
          <a:stretch>
            <a:fillRect/>
          </a:stretch>
        </p:blipFill>
        <p:spPr>
          <a:xfrm>
            <a:off x="609600" y="1981200"/>
            <a:ext cx="3706813" cy="2686050"/>
          </a:xfrm>
          <a:noFill/>
          <a:ln w="57150" cmpd="thinThick">
            <a:solidFill>
              <a:srgbClr val="000000"/>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019"/>
          <p:cNvPicPr>
            <a:picLocks noGrp="1" noChangeAspect="1" noChangeArrowheads="1"/>
          </p:cNvPicPr>
          <p:nvPr>
            <p:ph/>
          </p:nvPr>
        </p:nvPicPr>
        <p:blipFill>
          <a:blip r:embed="rId2" cstate="print"/>
          <a:srcRect/>
          <a:stretch>
            <a:fillRect/>
          </a:stretch>
        </p:blipFill>
        <p:spPr>
          <a:xfrm>
            <a:off x="669925" y="274638"/>
            <a:ext cx="7802563" cy="5851525"/>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034"/>
          <p:cNvPicPr>
            <a:picLocks noGrp="1" noChangeAspect="1" noChangeArrowheads="1"/>
          </p:cNvPicPr>
          <p:nvPr>
            <p:ph/>
          </p:nvPr>
        </p:nvPicPr>
        <p:blipFill>
          <a:blip r:embed="rId2" cstate="print"/>
          <a:srcRect/>
          <a:stretch>
            <a:fillRect/>
          </a:stretch>
        </p:blipFill>
        <p:spPr>
          <a:xfrm>
            <a:off x="762000" y="381000"/>
            <a:ext cx="7802563" cy="5851525"/>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solidFill>
            <a:schemeClr val="accent1"/>
          </a:solidFill>
        </p:spPr>
        <p:txBody>
          <a:bodyPr/>
          <a:lstStyle/>
          <a:p>
            <a:pPr eaLnBrk="1" hangingPunct="1"/>
            <a:r>
              <a:rPr lang="en-US" smtClean="0"/>
              <a:t>Shopping in Afghanistan</a:t>
            </a:r>
          </a:p>
        </p:txBody>
      </p:sp>
      <p:pic>
        <p:nvPicPr>
          <p:cNvPr id="17411" name="Picture 8" descr="P9050129"/>
          <p:cNvPicPr>
            <a:picLocks noGrp="1" noChangeAspect="1" noChangeArrowheads="1"/>
          </p:cNvPicPr>
          <p:nvPr>
            <p:ph sz="half" idx="1"/>
          </p:nvPr>
        </p:nvPicPr>
        <p:blipFill>
          <a:blip r:embed="rId2" cstate="print"/>
          <a:srcRect/>
          <a:stretch>
            <a:fillRect/>
          </a:stretch>
        </p:blipFill>
        <p:spPr>
          <a:xfrm>
            <a:off x="457200" y="1905000"/>
            <a:ext cx="4572000" cy="3948113"/>
          </a:xfrm>
          <a:ln w="57150">
            <a:solidFill>
              <a:srgbClr val="000000"/>
            </a:solidFill>
          </a:ln>
        </p:spPr>
      </p:pic>
      <p:pic>
        <p:nvPicPr>
          <p:cNvPr id="17412" name="Picture 9" descr="P9050130"/>
          <p:cNvPicPr>
            <a:picLocks noGrp="1" noChangeAspect="1" noChangeArrowheads="1"/>
          </p:cNvPicPr>
          <p:nvPr>
            <p:ph sz="quarter" idx="2"/>
          </p:nvPr>
        </p:nvPicPr>
        <p:blipFill>
          <a:blip r:embed="rId3" cstate="print"/>
          <a:srcRect/>
          <a:stretch>
            <a:fillRect/>
          </a:stretch>
        </p:blipFill>
        <p:spPr>
          <a:xfrm>
            <a:off x="5181600" y="1447800"/>
            <a:ext cx="3476625" cy="2608263"/>
          </a:xfrm>
          <a:ln w="57150" cmpd="thickThin">
            <a:solidFill>
              <a:srgbClr val="000000"/>
            </a:solidFill>
          </a:ln>
        </p:spPr>
      </p:pic>
      <p:pic>
        <p:nvPicPr>
          <p:cNvPr id="17413" name="Picture 10" descr="P9050135"/>
          <p:cNvPicPr>
            <a:picLocks noGrp="1" noChangeAspect="1" noChangeArrowheads="1"/>
          </p:cNvPicPr>
          <p:nvPr>
            <p:ph sz="quarter" idx="3"/>
          </p:nvPr>
        </p:nvPicPr>
        <p:blipFill>
          <a:blip r:embed="rId4" cstate="print"/>
          <a:srcRect/>
          <a:stretch>
            <a:fillRect/>
          </a:stretch>
        </p:blipFill>
        <p:spPr>
          <a:xfrm>
            <a:off x="5181600" y="4114800"/>
            <a:ext cx="3478213" cy="2609850"/>
          </a:xfrm>
          <a:ln w="57150" cmpd="thickThin">
            <a:solidFill>
              <a:srgbClr val="00000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eaLnBrk="1" hangingPunct="1"/>
            <a:r>
              <a:rPr lang="en-US" smtClean="0"/>
              <a:t>More Information</a:t>
            </a:r>
          </a:p>
        </p:txBody>
      </p:sp>
      <p:sp>
        <p:nvSpPr>
          <p:cNvPr id="18435" name="Rectangle 5"/>
          <p:cNvSpPr>
            <a:spLocks noGrp="1" noChangeArrowheads="1"/>
          </p:cNvSpPr>
          <p:nvPr>
            <p:ph type="body" idx="1"/>
          </p:nvPr>
        </p:nvSpPr>
        <p:spPr/>
        <p:txBody>
          <a:bodyPr/>
          <a:lstStyle/>
          <a:p>
            <a:pPr eaLnBrk="1" hangingPunct="1"/>
            <a:r>
              <a:rPr lang="en-US" smtClean="0">
                <a:hlinkClick r:id="rId2"/>
              </a:rPr>
              <a:t>DOD Health information</a:t>
            </a:r>
            <a:endParaRPr lang="en-US" smtClean="0"/>
          </a:p>
          <a:p>
            <a:pPr eaLnBrk="1" hangingPunct="1"/>
            <a:r>
              <a:rPr lang="en-US" smtClean="0">
                <a:hlinkClick r:id="rId3"/>
              </a:rPr>
              <a:t>Expeditionary Health Info Sys</a:t>
            </a:r>
            <a:endParaRPr lang="en-US" smtClean="0"/>
          </a:p>
          <a:p>
            <a:pPr eaLnBrk="1" hangingPunct="1"/>
            <a:r>
              <a:rPr lang="en-US" smtClean="0">
                <a:hlinkClick r:id="rId4"/>
              </a:rPr>
              <a:t>My career field in the Army</a:t>
            </a:r>
            <a:endParaRPr lang="en-US" smtClean="0"/>
          </a:p>
          <a:p>
            <a:pPr eaLnBrk="1" hangingPunct="1"/>
            <a:r>
              <a:rPr lang="en-US" smtClean="0">
                <a:hlinkClick r:id="rId5"/>
              </a:rPr>
              <a:t>Adopting pets </a:t>
            </a:r>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Questions</a:t>
            </a:r>
          </a:p>
        </p:txBody>
      </p:sp>
      <p:pic>
        <p:nvPicPr>
          <p:cNvPr id="19459" name="Picture 5" descr="Annie 1st day"/>
          <p:cNvPicPr>
            <a:picLocks noChangeAspect="1" noChangeArrowheads="1"/>
          </p:cNvPicPr>
          <p:nvPr/>
        </p:nvPicPr>
        <p:blipFill>
          <a:blip r:embed="rId2" cstate="print"/>
          <a:srcRect/>
          <a:stretch>
            <a:fillRect/>
          </a:stretch>
        </p:blipFill>
        <p:spPr bwMode="auto">
          <a:xfrm>
            <a:off x="4876800" y="2209800"/>
            <a:ext cx="3629025" cy="3457575"/>
          </a:xfrm>
          <a:prstGeom prst="rect">
            <a:avLst/>
          </a:prstGeom>
          <a:noFill/>
          <a:ln w="9525">
            <a:noFill/>
            <a:miter lim="800000"/>
            <a:headEnd/>
            <a:tailEnd/>
          </a:ln>
        </p:spPr>
      </p:pic>
      <p:pic>
        <p:nvPicPr>
          <p:cNvPr id="19460" name="Picture 6" descr="Meaty 1"/>
          <p:cNvPicPr>
            <a:picLocks noChangeAspect="1" noChangeArrowheads="1"/>
          </p:cNvPicPr>
          <p:nvPr/>
        </p:nvPicPr>
        <p:blipFill>
          <a:blip r:embed="rId3" cstate="print"/>
          <a:srcRect/>
          <a:stretch>
            <a:fillRect/>
          </a:stretch>
        </p:blipFill>
        <p:spPr bwMode="auto">
          <a:xfrm>
            <a:off x="381000" y="2209800"/>
            <a:ext cx="43434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1072</Words>
  <Application>Microsoft Office PowerPoint</Application>
  <PresentationFormat>On-screen Show (4:3)</PresentationFormat>
  <Paragraphs>264</Paragraphs>
  <Slides>18</Slides>
  <Notes>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18</vt:i4>
      </vt:variant>
    </vt:vector>
  </HeadingPairs>
  <TitlesOfParts>
    <vt:vector size="20" baseType="lpstr">
      <vt:lpstr>Arial</vt:lpstr>
      <vt:lpstr>Default Design</vt:lpstr>
      <vt:lpstr>Slide 1</vt:lpstr>
      <vt:lpstr>The Military Health System “My little slice of the pie”</vt:lpstr>
      <vt:lpstr>Agenda</vt:lpstr>
      <vt:lpstr>How Did I Get Here?</vt:lpstr>
      <vt:lpstr>What I do in the Army</vt:lpstr>
      <vt:lpstr>Slide 6</vt:lpstr>
      <vt:lpstr>Army Specific</vt:lpstr>
      <vt:lpstr>Slide 8</vt:lpstr>
      <vt:lpstr>MHS Expeditionary Applications</vt:lpstr>
      <vt:lpstr>Slide 10</vt:lpstr>
      <vt:lpstr>Things I’m Working On</vt:lpstr>
      <vt:lpstr>Slide 12</vt:lpstr>
      <vt:lpstr>What it looks like</vt:lpstr>
      <vt:lpstr>Slide 14</vt:lpstr>
      <vt:lpstr>Slide 15</vt:lpstr>
      <vt:lpstr>Shopping in Afghanistan</vt:lpstr>
      <vt:lpstr>More Information</vt:lpstr>
      <vt:lpstr>Questions</vt:lpstr>
    </vt:vector>
  </TitlesOfParts>
  <Company>THIRD US ARMY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louis-schwartz</dc:creator>
  <cp:lastModifiedBy>Louis</cp:lastModifiedBy>
  <cp:revision>27</cp:revision>
  <dcterms:created xsi:type="dcterms:W3CDTF">2007-10-04T14:22:01Z</dcterms:created>
  <dcterms:modified xsi:type="dcterms:W3CDTF">2010-08-10T22:46:52Z</dcterms:modified>
</cp:coreProperties>
</file>